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</p:sldMasterIdLst>
  <p:notesMasterIdLst>
    <p:notesMasterId r:id="rId90"/>
  </p:notesMasterIdLst>
  <p:sldIdLst>
    <p:sldId id="256" r:id="rId2"/>
    <p:sldId id="410" r:id="rId3"/>
    <p:sldId id="257" r:id="rId4"/>
    <p:sldId id="274" r:id="rId5"/>
    <p:sldId id="258" r:id="rId6"/>
    <p:sldId id="259" r:id="rId7"/>
    <p:sldId id="277" r:id="rId8"/>
    <p:sldId id="278" r:id="rId9"/>
    <p:sldId id="416" r:id="rId10"/>
    <p:sldId id="281" r:id="rId11"/>
    <p:sldId id="279" r:id="rId12"/>
    <p:sldId id="282" r:id="rId13"/>
    <p:sldId id="283" r:id="rId14"/>
    <p:sldId id="285" r:id="rId15"/>
    <p:sldId id="287" r:id="rId16"/>
    <p:sldId id="262" r:id="rId17"/>
    <p:sldId id="286" r:id="rId18"/>
    <p:sldId id="263" r:id="rId19"/>
    <p:sldId id="417" r:id="rId20"/>
    <p:sldId id="425" r:id="rId21"/>
    <p:sldId id="398" r:id="rId22"/>
    <p:sldId id="381" r:id="rId23"/>
    <p:sldId id="382" r:id="rId24"/>
    <p:sldId id="383" r:id="rId25"/>
    <p:sldId id="399" r:id="rId26"/>
    <p:sldId id="384" r:id="rId27"/>
    <p:sldId id="385" r:id="rId28"/>
    <p:sldId id="400" r:id="rId29"/>
    <p:sldId id="401" r:id="rId30"/>
    <p:sldId id="402" r:id="rId31"/>
    <p:sldId id="403" r:id="rId32"/>
    <p:sldId id="404" r:id="rId33"/>
    <p:sldId id="405" r:id="rId34"/>
    <p:sldId id="422" r:id="rId35"/>
    <p:sldId id="423" r:id="rId36"/>
    <p:sldId id="320" r:id="rId37"/>
    <p:sldId id="407" r:id="rId38"/>
    <p:sldId id="418" r:id="rId39"/>
    <p:sldId id="380" r:id="rId40"/>
    <p:sldId id="424" r:id="rId41"/>
    <p:sldId id="264" r:id="rId42"/>
    <p:sldId id="409" r:id="rId43"/>
    <p:sldId id="284" r:id="rId44"/>
    <p:sldId id="265" r:id="rId45"/>
    <p:sldId id="288" r:id="rId46"/>
    <p:sldId id="289" r:id="rId47"/>
    <p:sldId id="290" r:id="rId48"/>
    <p:sldId id="321" r:id="rId49"/>
    <p:sldId id="293" r:id="rId50"/>
    <p:sldId id="325" r:id="rId51"/>
    <p:sldId id="324" r:id="rId52"/>
    <p:sldId id="300" r:id="rId53"/>
    <p:sldId id="305" r:id="rId54"/>
    <p:sldId id="333" r:id="rId55"/>
    <p:sldId id="332" r:id="rId56"/>
    <p:sldId id="308" r:id="rId57"/>
    <p:sldId id="301" r:id="rId58"/>
    <p:sldId id="334" r:id="rId59"/>
    <p:sldId id="335" r:id="rId60"/>
    <p:sldId id="303" r:id="rId61"/>
    <p:sldId id="304" r:id="rId62"/>
    <p:sldId id="309" r:id="rId63"/>
    <p:sldId id="310" r:id="rId64"/>
    <p:sldId id="311" r:id="rId65"/>
    <p:sldId id="312" r:id="rId66"/>
    <p:sldId id="336" r:id="rId67"/>
    <p:sldId id="313" r:id="rId68"/>
    <p:sldId id="315" r:id="rId69"/>
    <p:sldId id="317" r:id="rId70"/>
    <p:sldId id="421" r:id="rId71"/>
    <p:sldId id="318" r:id="rId72"/>
    <p:sldId id="319" r:id="rId73"/>
    <p:sldId id="266" r:id="rId74"/>
    <p:sldId id="268" r:id="rId75"/>
    <p:sldId id="270" r:id="rId76"/>
    <p:sldId id="367" r:id="rId77"/>
    <p:sldId id="413" r:id="rId78"/>
    <p:sldId id="414" r:id="rId79"/>
    <p:sldId id="415" r:id="rId80"/>
    <p:sldId id="372" r:id="rId81"/>
    <p:sldId id="373" r:id="rId82"/>
    <p:sldId id="374" r:id="rId83"/>
    <p:sldId id="375" r:id="rId84"/>
    <p:sldId id="376" r:id="rId85"/>
    <p:sldId id="377" r:id="rId86"/>
    <p:sldId id="378" r:id="rId87"/>
    <p:sldId id="408" r:id="rId88"/>
    <p:sldId id="411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0"/>
    <p:restoredTop sz="92582"/>
  </p:normalViewPr>
  <p:slideViewPr>
    <p:cSldViewPr snapToGrid="0" snapToObjects="1">
      <p:cViewPr>
        <p:scale>
          <a:sx n="100" d="100"/>
          <a:sy n="100" d="100"/>
        </p:scale>
        <p:origin x="60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CA237-6051-4E4D-9B75-4A8F99786494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332DD-101B-D346-AD79-80E0E75E8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32DD-101B-D346-AD79-80E0E75E8F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32DD-101B-D346-AD79-80E0E75E8F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32DD-101B-D346-AD79-80E0E75E8F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32DD-101B-D346-AD79-80E0E75E8F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2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32DD-101B-D346-AD79-80E0E75E8F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32DD-101B-D346-AD79-80E0E75E8F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05A905F-5384-0541-8607-3F81A6FDFE6F}" type="slidenum">
              <a:rPr lang="en-US" sz="1200">
                <a:latin typeface="Times" charset="0"/>
                <a:ea typeface="ＭＳ Ｐゴシック" charset="0"/>
                <a:cs typeface="ＭＳ Ｐゴシック" charset="0"/>
              </a:rPr>
              <a:pPr eaLnBrk="1" hangingPunct="1"/>
              <a:t>52</a:t>
            </a:fld>
            <a:endParaRPr lang="en-US" sz="1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E60C7C3E-CA8B-AB44-A939-A0203C9EBA6B}" type="slidenum">
              <a:rPr lang="en-US" sz="1200">
                <a:latin typeface="Times" charset="0"/>
                <a:ea typeface="ＭＳ Ｐゴシック" charset="0"/>
                <a:cs typeface="ＭＳ Ｐゴシック" charset="0"/>
              </a:rPr>
              <a:pPr eaLnBrk="1" hangingPunct="1"/>
              <a:t>57</a:t>
            </a:fld>
            <a:endParaRPr lang="en-US" sz="1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7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9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44-7D77-B54A-9D7D-4EBEC50284C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7C7F-0640-B440-905F-9C66701C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1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AD534144-7D77-B54A-9D7D-4EBEC50284C2}" type="datetimeFigureOut">
              <a:rPr lang="en-US" smtClean="0"/>
              <a:pPr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70DE7C7F-0640-B440-905F-9C66701C9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urveylegend.com/likert-type-scale-responses-examples-with-examples/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adability-score.com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Designing Effective Surveys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Language:</a:t>
            </a:r>
            <a:br>
              <a:rPr lang="en-US" dirty="0" smtClean="0"/>
            </a:br>
            <a:r>
              <a:rPr lang="en-US" dirty="0" smtClean="0"/>
              <a:t>Jargon and Uncommon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With cooperative learning, round-robin </a:t>
            </a:r>
            <a:r>
              <a:rPr lang="en-US" i="1" dirty="0"/>
              <a:t>b</a:t>
            </a:r>
            <a:r>
              <a:rPr lang="en-US" i="1" dirty="0" smtClean="0"/>
              <a:t>rainstorming should include anticipatory sets.</a:t>
            </a:r>
          </a:p>
          <a:p>
            <a:r>
              <a:rPr lang="en-US" i="1" dirty="0" smtClean="0"/>
              <a:t>An effective math strategy might include </a:t>
            </a:r>
            <a:r>
              <a:rPr lang="en-US" i="1" dirty="0" err="1" smtClean="0"/>
              <a:t>dactylonomy</a:t>
            </a:r>
            <a:r>
              <a:rPr lang="en-US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Language: Ambiguous </a:t>
            </a:r>
            <a:r>
              <a:rPr lang="en-US" dirty="0"/>
              <a:t>T</a:t>
            </a:r>
            <a:r>
              <a:rPr lang="en-US" dirty="0" smtClean="0"/>
              <a:t>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a typeface="ヒラギノ角ゴ ProN W3" charset="0"/>
                <a:cs typeface="ヒラギノ角ゴ ProN W3" charset="0"/>
              </a:rPr>
              <a:t>Do you approve of children watching violence on television?</a:t>
            </a:r>
          </a:p>
          <a:p>
            <a:r>
              <a:rPr lang="en-US" i="1" dirty="0" smtClean="0"/>
              <a:t>How often do you exercise?</a:t>
            </a:r>
          </a:p>
          <a:p>
            <a:pPr lvl="1"/>
            <a:r>
              <a:rPr lang="en-US" i="1" dirty="0" smtClean="0"/>
              <a:t>Regularly</a:t>
            </a:r>
          </a:p>
          <a:p>
            <a:pPr lvl="1"/>
            <a:r>
              <a:rPr lang="en-US" i="1" dirty="0" smtClean="0"/>
              <a:t>Occasionally</a:t>
            </a:r>
          </a:p>
          <a:p>
            <a:r>
              <a:rPr lang="en-US" dirty="0" smtClean="0"/>
              <a:t>Absolutes are </a:t>
            </a:r>
            <a:r>
              <a:rPr lang="en-US" i="1" dirty="0" smtClean="0"/>
              <a:t>always</a:t>
            </a:r>
            <a:r>
              <a:rPr lang="en-US" dirty="0" smtClean="0"/>
              <a:t> ambiguous. </a:t>
            </a:r>
          </a:p>
          <a:p>
            <a:r>
              <a:rPr lang="en-US" dirty="0" smtClean="0"/>
              <a:t>Spell out acronyms, even if you have spelled them out previously.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Language: Double-Barreled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the word </a:t>
            </a:r>
            <a:r>
              <a:rPr lang="en-US" i="1" dirty="0" smtClean="0"/>
              <a:t>and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Question 1—Rate the following: </a:t>
            </a:r>
          </a:p>
          <a:p>
            <a:pPr marL="0" indent="0">
              <a:buNone/>
            </a:pPr>
            <a:r>
              <a:rPr lang="en-US" i="1" dirty="0" smtClean="0">
                <a:latin typeface="Times" charset="0"/>
                <a:ea typeface="ヒラギノ角ゴ ProN W3" charset="0"/>
                <a:cs typeface="ヒラギノ角ゴ ProN W3" charset="0"/>
              </a:rPr>
              <a:t>Acquiring </a:t>
            </a: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knowledge and practicing skills relating to information and technology literacy.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Language: The Word </a:t>
            </a:r>
            <a:r>
              <a:rPr lang="en-US" i="1" dirty="0" smtClean="0"/>
              <a:t>Not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 1—Do you agree or disagree?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i="1" dirty="0" smtClean="0"/>
              <a:t>Cooperative learning is not my first choice of instructional strategies.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Write questions positively even when you mean the opposite.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i="1" dirty="0" smtClean="0"/>
              <a:t>I make choices other than cooperative learning when designing </a:t>
            </a:r>
            <a:r>
              <a:rPr lang="en-US" i="1" dirty="0" smtClean="0"/>
              <a:t>instruction.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15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Language: Leading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Do you employ project-based instructional strategies such as service learning?</a:t>
            </a:r>
          </a:p>
          <a:p>
            <a:endParaRPr lang="en-US" i="1" dirty="0"/>
          </a:p>
          <a:p>
            <a:r>
              <a:rPr lang="en-US" i="1" dirty="0" smtClean="0"/>
              <a:t>Do student scores increase when you </a:t>
            </a:r>
            <a:r>
              <a:rPr lang="en-US" i="1" dirty="0"/>
              <a:t>u</a:t>
            </a:r>
            <a:r>
              <a:rPr lang="en-US" i="1" dirty="0" smtClean="0"/>
              <a:t>se project-based learning?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10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Language: Norms and Intrusiveness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ea typeface="ヒラギノ角ゴ ProN W3" charset="0"/>
                <a:cs typeface="ヒラギノ角ゴ ProN W3" charset="0"/>
              </a:rPr>
              <a:t>Do you believe that all children can learn?</a:t>
            </a:r>
          </a:p>
          <a:p>
            <a:endParaRPr lang="en-US" i="1" dirty="0">
              <a:ea typeface="ヒラギノ角ゴ ProN W3" charset="0"/>
              <a:cs typeface="ヒラギノ角ゴ ProN W3" charset="0"/>
            </a:endParaRPr>
          </a:p>
          <a:p>
            <a:r>
              <a:rPr lang="en-US" i="1" dirty="0" smtClean="0"/>
              <a:t>Have you ever violated a district policy?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80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ea typeface="ヒラギノ角ゴ ProN W3" charset="0"/>
                <a:cs typeface="ヒラギノ角ゴ ProN W3" charset="0"/>
              </a:rPr>
              <a:t>Language</a:t>
            </a: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914400" y="4267200"/>
            <a:ext cx="7291388" cy="1676400"/>
            <a:chOff x="0" y="0"/>
            <a:chExt cx="4593" cy="1056"/>
          </a:xfrm>
        </p:grpSpPr>
        <p:pic>
          <p:nvPicPr>
            <p:cNvPr id="614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37"/>
              <a:ext cx="1008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" y="25"/>
              <a:ext cx="1152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747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0"/>
              <a:ext cx="993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Rectangle 7"/>
          <p:cNvSpPr>
            <a:spLocks/>
          </p:cNvSpPr>
          <p:nvPr/>
        </p:nvSpPr>
        <p:spPr bwMode="auto">
          <a:xfrm>
            <a:off x="533400" y="2971800"/>
            <a:ext cx="655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Which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object</a:t>
            </a:r>
            <a:r>
              <a:rPr lang="en-US" dirty="0" smtClean="0">
                <a:latin typeface="Times" charset="0"/>
                <a:cs typeface="Times" charset="0"/>
                <a:sym typeface="Times" charset="0"/>
              </a:rPr>
              <a:t>’</a:t>
            </a:r>
            <a:r>
              <a:rPr lang="en-US" altLang="ja-JP" dirty="0" smtClean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s </a:t>
            </a:r>
            <a:r>
              <a:rPr lang="en-US" altLang="ja-JP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name begins with the letter I?</a:t>
            </a:r>
            <a:endParaRPr lang="en-US" dirty="0">
              <a:solidFill>
                <a:schemeClr val="tx1"/>
              </a:solidFill>
              <a:latin typeface="Times" charset="0"/>
              <a:cs typeface="Times" charset="0"/>
              <a:sym typeface="Times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533400" y="1589088"/>
            <a:ext cx="8131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20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Even well-worded questions often have the bias </a:t>
            </a:r>
            <a:br>
              <a:rPr lang="en-US" sz="320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</a:br>
            <a:r>
              <a:rPr lang="en-US" sz="320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of assuming common experience and language.</a:t>
            </a:r>
          </a:p>
        </p:txBody>
      </p:sp>
    </p:spTree>
    <p:extLst>
      <p:ext uri="{BB962C8B-B14F-4D97-AF65-F5344CB8AC3E}">
        <p14:creationId xmlns:p14="http://schemas.microsoft.com/office/powerpoint/2010/main" val="6495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28" y="1584121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S</a:t>
            </a:r>
            <a:r>
              <a:rPr lang="en-US" dirty="0" smtClean="0"/>
              <a:t>urvey </a:t>
            </a:r>
            <a:r>
              <a:rPr lang="en-US" dirty="0" smtClean="0"/>
              <a:t>questions </a:t>
            </a:r>
            <a:r>
              <a:rPr lang="en-US" dirty="0" smtClean="0"/>
              <a:t>must </a:t>
            </a:r>
            <a:r>
              <a:rPr lang="en-US" dirty="0" smtClean="0"/>
              <a:t>be grammatically prefect.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When in doubt use a simpler structure to assure correctness.</a:t>
            </a:r>
            <a:endParaRPr lang="en-US" dirty="0"/>
          </a:p>
          <a:p>
            <a:r>
              <a:rPr lang="en-US" dirty="0" smtClean="0"/>
              <a:t>Use punctuation correctly and consistently.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All Questions are Biased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Review every question you write.</a:t>
            </a:r>
          </a:p>
          <a:p>
            <a:pPr marL="782638" lvl="1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Can you imagine that the way you have asked a question makes it so that a respondent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cannot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or will not give you accurate information?</a:t>
            </a:r>
          </a:p>
          <a:p>
            <a:pPr marL="782638" lvl="1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Look for implied correct responses in the way you wrote the question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782638" lvl="1" eaLnBrk="1" hangingPunct="1"/>
            <a:r>
              <a:rPr lang="en-US" dirty="0" smtClean="0">
                <a:ea typeface="ヒラギノ角ゴ ProN W3" charset="0"/>
                <a:cs typeface="ヒラギノ角ゴ ProN W3" charset="0"/>
              </a:rPr>
              <a:t>Look for reasons respondents might not answer the question at all.</a:t>
            </a: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 bldLvl="5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Survey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purpose statement?</a:t>
            </a:r>
          </a:p>
          <a:p>
            <a:r>
              <a:rPr lang="en-US" dirty="0" smtClean="0"/>
              <a:t>What do you want to know?</a:t>
            </a:r>
          </a:p>
          <a:p>
            <a:r>
              <a:rPr lang="en-US" dirty="0" smtClean="0"/>
              <a:t>Every decision you make in survey design should be framed by the two questions above.</a:t>
            </a:r>
          </a:p>
          <a:p>
            <a:r>
              <a:rPr lang="en-US" dirty="0" smtClean="0"/>
              <a:t>Pin your purpose statement up over your computer.</a:t>
            </a:r>
          </a:p>
        </p:txBody>
      </p:sp>
    </p:spTree>
    <p:extLst>
      <p:ext uri="{BB962C8B-B14F-4D97-AF65-F5344CB8AC3E}">
        <p14:creationId xmlns:p14="http://schemas.microsoft.com/office/powerpoint/2010/main" val="11032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>
              <a:buNone/>
            </a:pPr>
            <a:r>
              <a:rPr lang="en-US" sz="2800" dirty="0" smtClean="0"/>
              <a:t>Duckworth, A. (2016). Grit: The power of passion and persistence. New York, NY: Scribner.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99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Layout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Design-Based Response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visual design of surveys impacts how people respond.</a:t>
            </a:r>
          </a:p>
          <a:p>
            <a:r>
              <a:rPr lang="en-US" dirty="0" smtClean="0"/>
              <a:t>Most of this applies to both paper-based and electronic surveys but the solutions look a bit different depending on the medium.</a:t>
            </a:r>
          </a:p>
          <a:p>
            <a:r>
              <a:rPr lang="en-US" dirty="0" smtClean="0"/>
              <a:t>This is mostly </a:t>
            </a:r>
            <a:r>
              <a:rPr lang="en-US" dirty="0" err="1" smtClean="0"/>
              <a:t>Dillman</a:t>
            </a:r>
            <a:endParaRPr lang="en-US" dirty="0" smtClean="0"/>
          </a:p>
          <a:p>
            <a:pPr marL="914400" indent="-457200">
              <a:spcBef>
                <a:spcPts val="1080"/>
              </a:spcBef>
              <a:buNone/>
            </a:pPr>
            <a:r>
              <a:rPr lang="en-US" sz="2000" dirty="0" err="1" smtClean="0"/>
              <a:t>Dillman</a:t>
            </a:r>
            <a:r>
              <a:rPr lang="en-US" sz="2000" dirty="0" smtClean="0"/>
              <a:t>, D. A., Smyth, J. D., &amp; Christian, L. M. (2014). </a:t>
            </a:r>
            <a:r>
              <a:rPr lang="en-US" sz="2000" i="1" dirty="0" smtClean="0"/>
              <a:t>Internet, phone, mail and mixed-mode surveys: The tailored design method. </a:t>
            </a:r>
            <a:r>
              <a:rPr lang="en-US" sz="2000" dirty="0" smtClean="0"/>
              <a:t>(4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ed.). Hoboken, NJ: Wiley.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9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Stems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600201"/>
            <a:ext cx="8507896" cy="1759226"/>
          </a:xfrm>
        </p:spPr>
        <p:txBody>
          <a:bodyPr>
            <a:normAutofit/>
          </a:bodyPr>
          <a:lstStyle/>
          <a:p>
            <a:r>
              <a:rPr lang="en-US" dirty="0" smtClean="0"/>
              <a:t>Question stems should be clearly distinguishable from the answer choices usually through the use of larger or darker type.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705" y="5049077"/>
            <a:ext cx="79115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3. How often do you study for this class?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☐ Daily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Weekly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Monthly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Once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semester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644" y="3359427"/>
            <a:ext cx="7911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3. How often do you study for this class?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☐ Daily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Weekly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Monthly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Once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semester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Stems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600201"/>
            <a:ext cx="8507896" cy="1759226"/>
          </a:xfrm>
        </p:spPr>
        <p:txBody>
          <a:bodyPr>
            <a:normAutofit/>
          </a:bodyPr>
          <a:lstStyle/>
          <a:p>
            <a:r>
              <a:rPr lang="en-US" dirty="0" smtClean="0"/>
              <a:t>Standardize spacing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4158" y="4780721"/>
            <a:ext cx="791154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3. How often do you study for this class?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☐ Daily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Weekly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Monthly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Once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semester</a:t>
            </a:r>
          </a:p>
          <a:p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I choose not to answer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158" y="2932043"/>
            <a:ext cx="791154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3. How often do you study for this class?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☐ Daily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Weekly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Monthly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Once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semester</a:t>
            </a:r>
          </a:p>
          <a:p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Stems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600201"/>
            <a:ext cx="8507896" cy="1759226"/>
          </a:xfrm>
        </p:spPr>
        <p:txBody>
          <a:bodyPr>
            <a:normAutofit/>
          </a:bodyPr>
          <a:lstStyle/>
          <a:p>
            <a:r>
              <a:rPr lang="en-US" dirty="0" smtClean="0"/>
              <a:t>Standardize spacing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158" y="2320790"/>
            <a:ext cx="79115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3. How often do you study for this class?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☐ Daily—more than once </a:t>
            </a:r>
            <a:br>
              <a:rPr lang="en-US" sz="1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	     a week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Weekly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Monthly</a:t>
            </a: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Once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semester</a:t>
            </a:r>
          </a:p>
          <a:p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4158" y="4368251"/>
            <a:ext cx="79115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3. How often do you study for this class?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☐ Daily—more than once </a:t>
            </a:r>
            <a:br>
              <a:rPr lang="en-US" sz="1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	     a week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Weekly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Monthly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Once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semester</a:t>
            </a:r>
          </a:p>
          <a:p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Stems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600201"/>
            <a:ext cx="8507896" cy="17592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Emphasis in stems</a:t>
            </a:r>
          </a:p>
          <a:p>
            <a:pPr lvl="1"/>
            <a:r>
              <a:rPr lang="en-US" dirty="0" smtClean="0"/>
              <a:t>Avoid emphasis if possible</a:t>
            </a:r>
          </a:p>
          <a:p>
            <a:pPr lvl="1"/>
            <a:r>
              <a:rPr lang="en-US" dirty="0" smtClean="0"/>
              <a:t>If used, make sure the emphasis is obvious</a:t>
            </a:r>
          </a:p>
          <a:p>
            <a:pPr lvl="2"/>
            <a:r>
              <a:rPr lang="en-US" dirty="0" smtClean="0"/>
              <a:t>Bold is usually </a:t>
            </a:r>
            <a:r>
              <a:rPr lang="en-US" b="1" dirty="0" smtClean="0"/>
              <a:t>not</a:t>
            </a:r>
            <a:r>
              <a:rPr lang="en-US" dirty="0" smtClean="0"/>
              <a:t> obvious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5252" y="4234070"/>
            <a:ext cx="79115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Select one answer that best represents how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often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study for this class?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☐ Daily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Weekly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Monthly</a:t>
            </a:r>
            <a:endParaRPr lang="en-US" sz="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Once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semester</a:t>
            </a:r>
          </a:p>
          <a:p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21793" y="4566745"/>
            <a:ext cx="41150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Underlining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4993387"/>
            <a:ext cx="8229600" cy="1464711"/>
          </a:xfrm>
        </p:spPr>
        <p:txBody>
          <a:bodyPr/>
          <a:lstStyle/>
          <a:p>
            <a:r>
              <a:rPr lang="en-US" dirty="0" smtClean="0"/>
              <a:t>Do not use underlining with web-based surveys because it implies a link.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539" y="1848677"/>
            <a:ext cx="439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" charset="0"/>
                <a:ea typeface="Times" charset="0"/>
                <a:cs typeface="Times" charset="0"/>
              </a:rPr>
              <a:t>This is appropriate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634" y="1848677"/>
            <a:ext cx="400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" charset="0"/>
                <a:ea typeface="Times" charset="0"/>
                <a:cs typeface="Times" charset="0"/>
              </a:rPr>
              <a:t>This is </a:t>
            </a:r>
            <a:r>
              <a:rPr lang="en-US" sz="3600" u="sng" dirty="0" smtClean="0">
                <a:latin typeface="Times" charset="0"/>
                <a:ea typeface="Times" charset="0"/>
                <a:cs typeface="Times" charset="0"/>
              </a:rPr>
              <a:t>inappropriate</a:t>
            </a:r>
            <a:endParaRPr lang="en-US" sz="2400" u="sng" dirty="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59833" y="2465191"/>
            <a:ext cx="2087217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739" y="3916017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rawn </a:t>
            </a:r>
            <a:r>
              <a:rPr lang="en-US" sz="2800" i="1" dirty="0" smtClean="0"/>
              <a:t>rule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81530" y="3916017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underlining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20687" y="2902225"/>
            <a:ext cx="636104" cy="974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349985" y="2792895"/>
            <a:ext cx="313085" cy="1083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Stems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600201"/>
            <a:ext cx="8507896" cy="1759226"/>
          </a:xfrm>
        </p:spPr>
        <p:txBody>
          <a:bodyPr>
            <a:normAutofit/>
          </a:bodyPr>
          <a:lstStyle/>
          <a:p>
            <a:r>
              <a:rPr lang="en-US" dirty="0" smtClean="0"/>
              <a:t>Response spaces communicate how to respond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158" y="2620763"/>
            <a:ext cx="7911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Descibe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your study habits for this class.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4158" y="4171268"/>
            <a:ext cx="7911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Descibe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your study habits for this class.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1782" y="3152292"/>
            <a:ext cx="7255565" cy="314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1721" y="4702795"/>
            <a:ext cx="7255565" cy="14761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Stems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600201"/>
            <a:ext cx="8507896" cy="1759226"/>
          </a:xfrm>
        </p:spPr>
        <p:txBody>
          <a:bodyPr>
            <a:normAutofit/>
          </a:bodyPr>
          <a:lstStyle/>
          <a:p>
            <a:r>
              <a:rPr lang="en-US" dirty="0" smtClean="0"/>
              <a:t>Response spaces communicate how to respond</a:t>
            </a:r>
          </a:p>
          <a:p>
            <a:pPr lvl="1"/>
            <a:r>
              <a:rPr lang="en-US" dirty="0" smtClean="0"/>
              <a:t>The special case of the expanding textbox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252" y="3218206"/>
            <a:ext cx="7911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Descibe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your study habits for this class.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72817" y="3866322"/>
            <a:ext cx="4263887" cy="163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37923" y="3870586"/>
            <a:ext cx="198782" cy="1630017"/>
          </a:xfrm>
          <a:prstGeom prst="rect">
            <a:avLst/>
          </a:prstGeom>
          <a:pattFill prst="pct5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37923" y="3870586"/>
            <a:ext cx="198782" cy="187246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37924" y="5313175"/>
            <a:ext cx="198782" cy="187246"/>
          </a:xfrm>
          <a:prstGeom prst="rect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283793" y="3964822"/>
            <a:ext cx="106135" cy="48986"/>
          </a:xfrm>
          <a:prstGeom prst="upArrow">
            <a:avLst>
              <a:gd name="adj1" fmla="val 0"/>
              <a:gd name="adj2" fmla="val 9878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5283793" y="5362750"/>
            <a:ext cx="106135" cy="48986"/>
          </a:xfrm>
          <a:prstGeom prst="upArrow">
            <a:avLst>
              <a:gd name="adj1" fmla="val 0"/>
              <a:gd name="adj2" fmla="val 9878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When to Use Surveys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16905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No one likes to fill out surveys.</a:t>
            </a:r>
          </a:p>
          <a:p>
            <a:pPr marL="782638" lvl="1" eaLnBrk="1" hangingPunct="1"/>
            <a:r>
              <a:rPr lang="en-US" sz="2400" dirty="0">
                <a:ea typeface="ヒラギノ角ゴ ProN W3" charset="0"/>
                <a:cs typeface="ヒラギノ角ゴ ProN W3" charset="0"/>
              </a:rPr>
              <a:t>Waste of time</a:t>
            </a:r>
          </a:p>
          <a:p>
            <a:pPr marL="782638" lvl="1" eaLnBrk="1" hangingPunct="1"/>
            <a:r>
              <a:rPr lang="en-US" sz="2400" dirty="0">
                <a:ea typeface="ヒラギノ角ゴ ProN W3" charset="0"/>
                <a:cs typeface="ヒラギノ角ゴ ProN W3" charset="0"/>
              </a:rPr>
              <a:t>Documentation of statements</a:t>
            </a:r>
          </a:p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Use surveys when you </a:t>
            </a:r>
            <a:r>
              <a:rPr lang="en-US" sz="2800" dirty="0" smtClean="0">
                <a:ea typeface="ヒラギノ角ゴ ProN W3" charset="0"/>
                <a:cs typeface="ヒラギノ角ゴ ProN W3" charset="0"/>
              </a:rPr>
              <a:t>cannot</a:t>
            </a:r>
            <a:r>
              <a:rPr lang="en-US" altLang="ja-JP" sz="2800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sz="2800" dirty="0">
                <a:ea typeface="ヒラギノ角ゴ ProN W3" charset="0"/>
                <a:cs typeface="ヒラギノ角ゴ ProN W3" charset="0"/>
              </a:rPr>
              <a:t>gather data directly. </a:t>
            </a:r>
          </a:p>
          <a:p>
            <a:pPr marL="782638" lvl="1" eaLnBrk="1" hangingPunct="1"/>
            <a:r>
              <a:rPr lang="en-US" sz="2400" dirty="0" smtClean="0">
                <a:ea typeface="ヒラギノ角ゴ ProN W3" charset="0"/>
                <a:cs typeface="ヒラギノ角ゴ ProN W3" charset="0"/>
              </a:rPr>
              <a:t>Too </a:t>
            </a:r>
            <a:r>
              <a:rPr lang="en-US" sz="2400" dirty="0">
                <a:ea typeface="ヒラギノ角ゴ ProN W3" charset="0"/>
                <a:cs typeface="ヒラギノ角ゴ ProN W3" charset="0"/>
              </a:rPr>
              <a:t>many people; too far away</a:t>
            </a:r>
          </a:p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Use surveys when it is important that you gather data consistently. </a:t>
            </a:r>
          </a:p>
          <a:p>
            <a:pPr marL="782638" lvl="1" eaLnBrk="1" hangingPunct="1"/>
            <a:r>
              <a:rPr lang="en-US" sz="2400" dirty="0" smtClean="0">
                <a:ea typeface="ヒラギノ角ゴ ProN W3" charset="0"/>
                <a:cs typeface="ヒラギノ角ゴ ProN W3" charset="0"/>
              </a:rPr>
              <a:t>Ability </a:t>
            </a:r>
            <a:r>
              <a:rPr lang="en-US" sz="2400" dirty="0">
                <a:ea typeface="ヒラギノ角ゴ ProN W3" charset="0"/>
                <a:cs typeface="ヒラギノ角ゴ ProN W3" charset="0"/>
              </a:rPr>
              <a:t>to compare responses based on established </a:t>
            </a:r>
            <a:r>
              <a:rPr lang="en-US" sz="2400" dirty="0" smtClean="0">
                <a:ea typeface="ヒラギノ角ゴ ProN W3" charset="0"/>
                <a:cs typeface="ヒラギノ角ゴ ProN W3" charset="0"/>
              </a:rPr>
              <a:t>criteria</a:t>
            </a:r>
          </a:p>
          <a:p>
            <a:pPr marL="1182688" lvl="2"/>
            <a:r>
              <a:rPr lang="en-US" sz="2000" dirty="0" smtClean="0">
                <a:ea typeface="ヒラギノ角ゴ ProN W3" charset="0"/>
                <a:cs typeface="ヒラギノ角ゴ ProN W3" charset="0"/>
              </a:rPr>
              <a:t>Pre-assigned coding categories</a:t>
            </a:r>
          </a:p>
          <a:p>
            <a:pPr marL="1182688" lvl="2"/>
            <a:r>
              <a:rPr lang="en-US" sz="2000" dirty="0" smtClean="0">
                <a:ea typeface="ヒラギノ角ゴ ProN W3" charset="0"/>
                <a:cs typeface="ヒラギノ角ゴ ProN W3" charset="0"/>
              </a:rPr>
              <a:t>Use of statistical analysis</a:t>
            </a:r>
            <a:endParaRPr lang="en-US" sz="2000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Category Alignment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70270"/>
            <a:ext cx="79115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5. Overall how would you rate the quality of this course?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2224629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Excellent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6174" y="2224629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Very Good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0" y="2224629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Good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500" y="264109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Fair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6174" y="264109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252" y="3687970"/>
            <a:ext cx="79115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5. Overall how would you rate the quality of this course?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46752" y="4142329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Excellent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9426" y="4142329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Good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752" y="4142329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6752" y="455879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Very Good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9426" y="455879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Fair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49600" y="2123029"/>
            <a:ext cx="1917700" cy="2474218"/>
            <a:chOff x="3149600" y="2123029"/>
            <a:chExt cx="1917700" cy="2474218"/>
          </a:xfrm>
        </p:grpSpPr>
        <p:sp>
          <p:nvSpPr>
            <p:cNvPr id="16" name="Oval 15"/>
            <p:cNvSpPr/>
            <p:nvPr/>
          </p:nvSpPr>
          <p:spPr>
            <a:xfrm>
              <a:off x="3149600" y="2123029"/>
              <a:ext cx="1917700" cy="55667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49600" y="4040576"/>
              <a:ext cx="1917700" cy="55667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12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Category Alignment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70270"/>
            <a:ext cx="79115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5. Overall how would you rate the quality of this course?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2224629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Excellent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2940209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Good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500" y="3655790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Poor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500" y="2582419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Very Good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3297999"/>
            <a:ext cx="162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☐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Fair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 Side </a:t>
            </a:r>
            <a:r>
              <a:rPr lang="en-US" dirty="0" smtClean="0"/>
              <a:t>by Side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743201"/>
            <a:ext cx="8573571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 related questions </a:t>
            </a:r>
            <a:r>
              <a:rPr lang="en-US" dirty="0" smtClean="0"/>
              <a:t>together.</a:t>
            </a:r>
            <a:endParaRPr lang="en-US" dirty="0" smtClean="0"/>
          </a:p>
          <a:p>
            <a:r>
              <a:rPr lang="en-US" dirty="0" smtClean="0"/>
              <a:t>Make the first question clear and relevant to all respondents—get them </a:t>
            </a:r>
            <a:r>
              <a:rPr lang="en-US" dirty="0" smtClean="0"/>
              <a:t>interested.</a:t>
            </a:r>
            <a:endParaRPr lang="en-US" dirty="0" smtClean="0"/>
          </a:p>
          <a:p>
            <a:r>
              <a:rPr lang="en-US" dirty="0" smtClean="0"/>
              <a:t>Sensitive questions should go near the </a:t>
            </a:r>
            <a:r>
              <a:rPr lang="en-US" dirty="0" smtClean="0"/>
              <a:t>end.</a:t>
            </a:r>
            <a:endParaRPr lang="en-US" dirty="0" smtClean="0"/>
          </a:p>
          <a:p>
            <a:r>
              <a:rPr lang="en-US" dirty="0" smtClean="0"/>
              <a:t>Unintended order effects</a:t>
            </a:r>
          </a:p>
          <a:p>
            <a:pPr lvl="1"/>
            <a:r>
              <a:rPr lang="en-US" dirty="0" smtClean="0"/>
              <a:t>(Cognitive) Early questions influence cognitive processing of later questions</a:t>
            </a:r>
          </a:p>
          <a:p>
            <a:pPr lvl="1"/>
            <a:r>
              <a:rPr lang="en-US" dirty="0" smtClean="0"/>
              <a:t>(Normative) Early questions evoke social norms that </a:t>
            </a:r>
            <a:r>
              <a:rPr lang="en-US" dirty="0" smtClean="0"/>
              <a:t>carry </a:t>
            </a:r>
            <a:r>
              <a:rPr lang="en-US" dirty="0" smtClean="0"/>
              <a:t>forward to later questions</a:t>
            </a:r>
          </a:p>
        </p:txBody>
      </p:sp>
    </p:spTree>
    <p:extLst>
      <p:ext uri="{BB962C8B-B14F-4D97-AF65-F5344CB8AC3E}">
        <p14:creationId xmlns:p14="http://schemas.microsoft.com/office/powerpoint/2010/main" val="14957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Effects—Cognitive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Agree</a:t>
            </a:r>
            <a:r>
              <a:rPr lang="en-US" dirty="0" smtClean="0"/>
              <a:t> to </a:t>
            </a:r>
            <a:r>
              <a:rPr lang="en-US" i="1" dirty="0" smtClean="0"/>
              <a:t>Disagree</a:t>
            </a:r>
            <a:r>
              <a:rPr lang="en-US" dirty="0" smtClean="0"/>
              <a:t> response scale: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I use cooperative learning to improve student interactions in the classroom.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17. In science instruction, cooperative learning is an effective instructional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Effects—Normative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Agree</a:t>
            </a:r>
            <a:r>
              <a:rPr lang="en-US" dirty="0" smtClean="0"/>
              <a:t> to </a:t>
            </a:r>
            <a:r>
              <a:rPr lang="en-US" i="1" dirty="0" smtClean="0"/>
              <a:t>Disagree</a:t>
            </a:r>
            <a:r>
              <a:rPr lang="en-US" dirty="0" smtClean="0"/>
              <a:t> response scale: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All children can learn.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19. Family problems make learning difficult for some learners.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95" y="1600200"/>
            <a:ext cx="8583656" cy="5101733"/>
          </a:xfrm>
        </p:spPr>
        <p:txBody>
          <a:bodyPr>
            <a:normAutofit/>
          </a:bodyPr>
          <a:lstStyle/>
          <a:p>
            <a:r>
              <a:rPr lang="en-US" dirty="0" smtClean="0"/>
              <a:t>Lots of white space. Cute is generally a bad idea.</a:t>
            </a:r>
          </a:p>
          <a:p>
            <a:r>
              <a:rPr lang="en-US" dirty="0" smtClean="0"/>
              <a:t>Front sides only with paper surveys.</a:t>
            </a:r>
          </a:p>
          <a:p>
            <a:r>
              <a:rPr lang="en-US" dirty="0" smtClean="0"/>
              <a:t>Do not use blank spaces in the middle of questions.</a:t>
            </a:r>
          </a:p>
          <a:p>
            <a:pPr marL="457200" lvl="1" indent="0">
              <a:buNone/>
            </a:pPr>
            <a:r>
              <a:rPr lang="en-US" dirty="0" smtClean="0"/>
              <a:t>   17. I drink ___ cups of coffee per day.</a:t>
            </a:r>
          </a:p>
          <a:p>
            <a:r>
              <a:rPr lang="en-US" dirty="0" smtClean="0"/>
              <a:t>Most surveys begin with demographic questions.</a:t>
            </a:r>
          </a:p>
          <a:p>
            <a:pPr lvl="1"/>
            <a:r>
              <a:rPr lang="en-US" dirty="0" smtClean="0"/>
              <a:t>Ask all of the demographic questions you need but no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 Survey Bias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Survey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Quantitative Surveys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When </a:t>
            </a:r>
            <a:r>
              <a:rPr lang="en-US" i="1" dirty="0" smtClean="0">
                <a:ea typeface="ヒラギノ角ゴ ProN W3" charset="0"/>
                <a:cs typeface="ヒラギノ角ゴ ProN W3" charset="0"/>
              </a:rPr>
              <a:t>Not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to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Use Surveys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16905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sz="2800" dirty="0" smtClean="0">
                <a:ea typeface="ヒラギノ角ゴ ProN W3" charset="0"/>
                <a:cs typeface="ヒラギノ角ゴ ProN W3" charset="0"/>
              </a:rPr>
              <a:t>There are only a few respondents in your study.</a:t>
            </a:r>
          </a:p>
          <a:p>
            <a:pPr eaLnBrk="1" hangingPunct="1"/>
            <a:r>
              <a:rPr lang="en-US" sz="2800" dirty="0" smtClean="0">
                <a:ea typeface="ヒラギノ角ゴ ProN W3" charset="0"/>
                <a:cs typeface="ヒラギノ角ゴ ProN W3" charset="0"/>
              </a:rPr>
              <a:t>You need to ask follow-up questions.</a:t>
            </a:r>
          </a:p>
          <a:p>
            <a:pPr eaLnBrk="1" hangingPunct="1"/>
            <a:r>
              <a:rPr lang="en-US" sz="2800" dirty="0" smtClean="0">
                <a:ea typeface="ヒラギノ角ゴ ProN W3" charset="0"/>
                <a:cs typeface="ヒラギノ角ゴ ProN W3" charset="0"/>
              </a:rPr>
              <a:t>There is a key respondent from whom you must gather data.</a:t>
            </a:r>
          </a:p>
          <a:p>
            <a:pPr eaLnBrk="1" hangingPunct="1"/>
            <a:r>
              <a:rPr lang="en-US" sz="2800" dirty="0" smtClean="0">
                <a:ea typeface="ヒラギノ角ゴ ProN W3" charset="0"/>
                <a:cs typeface="ヒラギノ角ゴ ProN W3" charset="0"/>
              </a:rPr>
              <a:t>You do not know the construct around which you are gathering data.</a:t>
            </a:r>
          </a:p>
          <a:p>
            <a:pPr eaLnBrk="1" hangingPunct="1"/>
            <a:r>
              <a:rPr lang="en-US" sz="2800" dirty="0" smtClean="0">
                <a:ea typeface="ヒラギノ角ゴ ProN W3" charset="0"/>
                <a:cs typeface="ヒラギノ角ゴ ProN W3" charset="0"/>
              </a:rPr>
              <a:t>You are using constant comparative data analysis.</a:t>
            </a:r>
          </a:p>
          <a:p>
            <a:pPr eaLnBrk="1" hangingPunct="1"/>
            <a:r>
              <a:rPr lang="en-US" sz="2800" dirty="0" smtClean="0">
                <a:ea typeface="ヒラギノ角ゴ ProN W3" charset="0"/>
                <a:cs typeface="ヒラギノ角ゴ ProN W3" charset="0"/>
              </a:rPr>
              <a:t>You need lots of data from each respondent.</a:t>
            </a:r>
          </a:p>
          <a:p>
            <a:pPr marL="0" indent="0" eaLnBrk="1" hangingPunct="1">
              <a:buNone/>
            </a:pPr>
            <a:endParaRPr lang="en-US" sz="2400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or Qualitative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Surveys are quantitative when the analysis will be inferential</a:t>
            </a:r>
          </a:p>
          <a:p>
            <a:r>
              <a:rPr lang="en-US" dirty="0" smtClean="0"/>
              <a:t>Surveys are qualitative when the analysis will be qualitative.</a:t>
            </a:r>
          </a:p>
          <a:p>
            <a:r>
              <a:rPr lang="en-US" dirty="0" smtClean="0"/>
              <a:t>If numbers are gathered and analyzed </a:t>
            </a:r>
            <a:r>
              <a:rPr lang="en-US" dirty="0" smtClean="0"/>
              <a:t>qualitatively, </a:t>
            </a:r>
            <a:r>
              <a:rPr lang="en-US" dirty="0" smtClean="0"/>
              <a:t>it is called a descriptive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Response Categories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7772400" cy="3931426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Response categories must encompass all possible responses. (exhaustive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Respondents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must be able to clearly distinguish among response categories. (mutually exclusive)</a:t>
            </a:r>
          </a:p>
        </p:txBody>
      </p:sp>
    </p:spTree>
    <p:extLst>
      <p:ext uri="{BB962C8B-B14F-4D97-AF65-F5344CB8AC3E}">
        <p14:creationId xmlns:p14="http://schemas.microsoft.com/office/powerpoint/2010/main" val="2640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0100"/>
            <a:ext cx="8263557" cy="3949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and Mutually Exclusive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 listed positive to negative but research may suggest otherwise.</a:t>
            </a:r>
          </a:p>
          <a:p>
            <a:r>
              <a:rPr lang="en-US" dirty="0" smtClean="0"/>
              <a:t>Decide about center responses.</a:t>
            </a:r>
          </a:p>
          <a:p>
            <a:pPr lvl="1"/>
            <a:r>
              <a:rPr lang="en-US" dirty="0" smtClean="0"/>
              <a:t>What does the center response mean?</a:t>
            </a:r>
          </a:p>
          <a:p>
            <a:pPr lvl="2"/>
            <a:r>
              <a:rPr lang="en-US" dirty="0" smtClean="0"/>
              <a:t>I don’t know how to answer or my belief is neutral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/>
              <a:t>Don’t Know </a:t>
            </a:r>
            <a:r>
              <a:rPr lang="en-US" dirty="0" smtClean="0"/>
              <a:t>response categories as little as possible.</a:t>
            </a:r>
          </a:p>
        </p:txBody>
      </p:sp>
    </p:spTree>
    <p:extLst>
      <p:ext uri="{BB962C8B-B14F-4D97-AF65-F5344CB8AC3E}">
        <p14:creationId xmlns:p14="http://schemas.microsoft.com/office/powerpoint/2010/main" val="1974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241300"/>
            <a:ext cx="7772400" cy="12954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Survey Content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36700"/>
            <a:ext cx="8458200" cy="5029200"/>
          </a:xfrm>
        </p:spPr>
        <p:txBody>
          <a:bodyPr rIns="132080"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ea typeface="ヒラギノ角ゴ ProN W3" charset="0"/>
                <a:cs typeface="ヒラギノ角ゴ ProN W3" charset="0"/>
              </a:rPr>
              <a:t>Most surveys are designed to gather data about:</a:t>
            </a:r>
          </a:p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Demographics</a:t>
            </a:r>
            <a:br>
              <a:rPr lang="en-US" sz="2800" dirty="0">
                <a:ea typeface="ヒラギノ角ゴ ProN W3" charset="0"/>
                <a:cs typeface="ヒラギノ角ゴ ProN W3" charset="0"/>
              </a:rPr>
            </a:br>
            <a:r>
              <a:rPr lang="en-US" sz="2400" i="1" dirty="0">
                <a:ea typeface="ヒラギノ角ゴ ProN W3" charset="0"/>
                <a:cs typeface="ヒラギノ角ゴ ProN W3" charset="0"/>
              </a:rPr>
              <a:t>How many years have you been teaching?</a:t>
            </a:r>
          </a:p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Behaviors</a:t>
            </a:r>
            <a:br>
              <a:rPr lang="en-US" sz="2800" dirty="0">
                <a:ea typeface="ヒラギノ角ゴ ProN W3" charset="0"/>
                <a:cs typeface="ヒラギノ角ゴ ProN W3" charset="0"/>
              </a:rPr>
            </a:br>
            <a:r>
              <a:rPr lang="en-US" sz="2400" i="1" dirty="0" smtClean="0">
                <a:ea typeface="ヒラギノ角ゴ ProN W3" charset="0"/>
                <a:cs typeface="ヒラギノ角ゴ ProN W3" charset="0"/>
              </a:rPr>
              <a:t>How do you deal with students who are off-task?</a:t>
            </a:r>
            <a:r>
              <a:rPr lang="en-US" sz="2800" i="1" dirty="0" smtClean="0">
                <a:ea typeface="ヒラギノ角ゴ ProN W3" charset="0"/>
                <a:cs typeface="ヒラギノ角ゴ ProN W3" charset="0"/>
              </a:rPr>
              <a:t> </a:t>
            </a:r>
            <a:endParaRPr lang="en-US" sz="2800" i="1" dirty="0"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 dirty="0">
                <a:ea typeface="ヒラギノ角ゴ ProN W3" charset="0"/>
                <a:cs typeface="ヒラギノ角ゴ ProN W3" charset="0"/>
              </a:rPr>
              <a:t>Attitudes or Opinions</a:t>
            </a:r>
            <a:br>
              <a:rPr lang="en-US" sz="2800" dirty="0">
                <a:ea typeface="ヒラギノ角ゴ ProN W3" charset="0"/>
                <a:cs typeface="ヒラギノ角ゴ ProN W3" charset="0"/>
              </a:rPr>
            </a:br>
            <a:r>
              <a:rPr lang="en-US" sz="2400" i="1" dirty="0">
                <a:ea typeface="ヒラギノ角ゴ ProN W3" charset="0"/>
                <a:cs typeface="ヒラギノ角ゴ ProN W3" charset="0"/>
              </a:rPr>
              <a:t>Are your students receiving sufficient parental support?</a:t>
            </a:r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546100" y="5283200"/>
            <a:ext cx="8267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>
                <a:solidFill>
                  <a:schemeClr val="tx1"/>
                </a:solidFill>
                <a:cs typeface="Times"/>
              </a:rPr>
              <a:t>IRB: Is it possible that the answer to any of these questions might cause the respondent harm?</a:t>
            </a:r>
          </a:p>
        </p:txBody>
      </p:sp>
    </p:spTree>
    <p:extLst>
      <p:ext uri="{BB962C8B-B14F-4D97-AF65-F5344CB8AC3E}">
        <p14:creationId xmlns:p14="http://schemas.microsoft.com/office/powerpoint/2010/main" val="35366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Quantifying Responses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Open-Ended Questions</a:t>
            </a:r>
          </a:p>
          <a:p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Questions with Response Categories</a:t>
            </a:r>
          </a:p>
        </p:txBody>
      </p:sp>
    </p:spTree>
    <p:extLst>
      <p:ext uri="{BB962C8B-B14F-4D97-AF65-F5344CB8AC3E}">
        <p14:creationId xmlns:p14="http://schemas.microsoft.com/office/powerpoint/2010/main" val="39797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Survey Analysis Types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318500" cy="4876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Nominal/Ordinal Data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chi square: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are counts within categories likely to have occurred by chance?</a:t>
            </a:r>
          </a:p>
          <a:p>
            <a:pPr marL="1182688" lvl="2" eaLnBrk="1" hangingPunct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Does not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allow looking at the relationship of independent and dependent variables.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Interval Data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analysis of variance: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are group mean differences likely to have occurred by chance?</a:t>
            </a:r>
          </a:p>
          <a:p>
            <a:pPr marL="1182688" lvl="2"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G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reater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ability to focus on impact of intervention</a:t>
            </a:r>
          </a:p>
        </p:txBody>
      </p:sp>
    </p:spTree>
    <p:extLst>
      <p:ext uri="{BB962C8B-B14F-4D97-AF65-F5344CB8AC3E}">
        <p14:creationId xmlns:p14="http://schemas.microsoft.com/office/powerpoint/2010/main" val="17517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Quantifying Opinions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Since surveys are by definition self-report data, most surveys are designed to gather opinion data.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Since opinion data are by definition subjective, quantifying survey data is difficult.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All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respondents must interpret the </a:t>
            </a: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questions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 in the same way.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All respondents must interpret the </a:t>
            </a:r>
            <a:r>
              <a:rPr lang="en-US" i="1" dirty="0">
                <a:latin typeface="Times" charset="0"/>
                <a:ea typeface="ヒラギノ角ゴ ProN W3" charset="0"/>
                <a:cs typeface="ヒラギノ角ゴ ProN W3" charset="0"/>
              </a:rPr>
              <a:t>response categories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in the same way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The general strategy is to get respondents to place themselves on a provided response continuum.</a:t>
            </a:r>
          </a:p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Using a continuum improves the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ability to represent an opinion on an interval scale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This strategy violates lots of basic statistical assumptions.</a:t>
            </a:r>
          </a:p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Our job is to mitigate those violations.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876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" charset="0"/>
                <a:ea typeface="ヒラギノ角ゴ ProN W3" charset="0"/>
                <a:cs typeface="ヒラギノ角ゴ ProN W3" charset="0"/>
              </a:rPr>
              <a:t>Designing </a:t>
            </a:r>
            <a:r>
              <a:rPr lang="en-US" sz="2800" dirty="0">
                <a:latin typeface="Times" charset="0"/>
                <a:ea typeface="ヒラギノ角ゴ ProN W3" charset="0"/>
                <a:cs typeface="ヒラギノ角ゴ ProN W3" charset="0"/>
              </a:rPr>
              <a:t>logical extremes.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Avoid absolutes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" charset="0"/>
                <a:ea typeface="ヒラギノ角ゴ ProN W3" charset="0"/>
                <a:cs typeface="ヒラギノ角ゴ ProN W3" charset="0"/>
              </a:rPr>
              <a:t>Selecting </a:t>
            </a:r>
            <a:r>
              <a:rPr lang="en-US" sz="2800" dirty="0">
                <a:latin typeface="Times" charset="0"/>
                <a:ea typeface="ヒラギノ角ゴ ProN W3" charset="0"/>
                <a:cs typeface="ヒラギノ角ゴ ProN W3" charset="0"/>
              </a:rPr>
              <a:t>the number of intermediate responses.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" charset="0"/>
                <a:ea typeface="ヒラギノ角ゴ ProN W3" charset="0"/>
                <a:cs typeface="ヒラギノ角ゴ ProN W3" charset="0"/>
              </a:rPr>
              <a:t>Design responses as symmetrical.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" charset="0"/>
                <a:ea typeface="ヒラギノ角ゴ ProN W3" charset="0"/>
                <a:cs typeface="ヒラギノ角ゴ ProN W3" charset="0"/>
              </a:rPr>
              <a:t>Label all response categories</a:t>
            </a:r>
            <a:r>
              <a:rPr lang="en-US" sz="2800" dirty="0" smtClean="0">
                <a:latin typeface="Times" charset="0"/>
                <a:ea typeface="ヒラギノ角ゴ ProN W3" charset="0"/>
                <a:cs typeface="ヒラギノ角ゴ ProN W3" charset="0"/>
              </a:rPr>
              <a:t>.</a:t>
            </a:r>
            <a:endParaRPr lang="en-US" sz="2800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13208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" charset="0"/>
                <a:ea typeface="ヒラギノ角ゴ ProN W3" charset="0"/>
                <a:cs typeface="ヒラギノ角ゴ ProN W3" charset="0"/>
              </a:rPr>
              <a:t>Interval Scales</a:t>
            </a:r>
            <a:br>
              <a:rPr lang="en-US" smtClean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100" smtClean="0">
                <a:latin typeface="Times" charset="0"/>
                <a:ea typeface="ヒラギノ角ゴ ProN W3" charset="0"/>
                <a:cs typeface="ヒラギノ角ゴ ProN W3" charset="0"/>
              </a:rPr>
              <a:t>Equal Spaced Response Categories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20574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Survey Research</a:t>
            </a:r>
            <a:br>
              <a:rPr lang="en-US" dirty="0">
                <a:ea typeface="ヒラギノ角ゴ ProN W3" charset="0"/>
                <a:cs typeface="ヒラギノ角ゴ ProN W3" charset="0"/>
              </a:rPr>
            </a:br>
            <a:r>
              <a:rPr lang="en-US" dirty="0">
                <a:ea typeface="ヒラギノ角ゴ ProN W3" charset="0"/>
                <a:cs typeface="ヒラギノ角ゴ ProN W3" charset="0"/>
              </a:rPr>
              <a:t>Gathering Self-Report Data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3886200"/>
            <a:ext cx="6400800" cy="2971800"/>
          </a:xfrm>
        </p:spPr>
        <p:txBody>
          <a:bodyPr rIns="132080"/>
          <a:lstStyle/>
          <a:p>
            <a:pPr marL="39688" indent="0" algn="ctr" eaLnBrk="1" hangingPunct="1">
              <a:buFont typeface="Arial" charset="0"/>
              <a:buNone/>
            </a:pPr>
            <a:r>
              <a:rPr lang="en-US" dirty="0">
                <a:ea typeface="ヒラギノ角ゴ ProN W3" charset="0"/>
                <a:cs typeface="ヒラギノ角ゴ ProN W3" charset="0"/>
              </a:rPr>
              <a:t>The art of getting people to give you accurate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897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876800"/>
          </a:xfrm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These are still really ordinal data.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Possible bias that appears from using ordinal response categories is minimized when multiple question around a given construct are analyzed simultaneously.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Analyze as a group first then as individual questions if you have to.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Multivariate then </a:t>
            </a:r>
            <a:r>
              <a:rPr lang="en-US" dirty="0" err="1" smtClean="0">
                <a:latin typeface="Times" charset="0"/>
                <a:ea typeface="ヒラギノ角ゴ ProN W3" charset="0"/>
                <a:cs typeface="ヒラギノ角ゴ ProN W3" charset="0"/>
              </a:rPr>
              <a:t>univariate</a:t>
            </a:r>
            <a:endParaRPr lang="en-US" dirty="0" smtClean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13208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" charset="0"/>
                <a:ea typeface="ヒラギノ角ゴ ProN W3" charset="0"/>
                <a:cs typeface="ヒラギノ角ゴ ProN W3" charset="0"/>
              </a:rPr>
              <a:t>Interval Scales</a:t>
            </a:r>
            <a:br>
              <a:rPr lang="en-US" smtClean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100" smtClean="0">
                <a:latin typeface="Times" charset="0"/>
                <a:ea typeface="ヒラギノ角ゴ ProN W3" charset="0"/>
                <a:cs typeface="ヒラギノ角ゴ ProN W3" charset="0"/>
              </a:rPr>
              <a:t>Equal Spaced Response Categories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876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Data degradation (Interval)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Gather the most detailed information that you will possibly need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How detailed are respondents willing to be?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Data comprehensiveness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Ask everything you need to ask but no more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Multiple questions around issues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13208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Content Design Issues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Quantitative Survey Research</a:t>
            </a:r>
            <a:br>
              <a:rPr lang="en-US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200">
                <a:latin typeface="Times" charset="0"/>
                <a:ea typeface="ヒラギノ角ゴ ProN W3" charset="0"/>
                <a:cs typeface="ヒラギノ角ゴ ProN W3" charset="0"/>
              </a:rPr>
              <a:t>(Turning perceptions into numbers)</a:t>
            </a:r>
            <a:endParaRPr lang="en-US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Indices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Scales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Semantic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Differentials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Likert Scales</a:t>
            </a:r>
          </a:p>
        </p:txBody>
      </p:sp>
    </p:spTree>
    <p:extLst>
      <p:ext uri="{BB962C8B-B14F-4D97-AF65-F5344CB8AC3E}">
        <p14:creationId xmlns:p14="http://schemas.microsoft.com/office/powerpoint/2010/main" val="42369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Index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Counts responses within a category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If the things being counted are equivalent then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index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can be considered interval </a:t>
            </a:r>
            <a:b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(mode, median or mean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Instructions are </a:t>
            </a:r>
            <a:r>
              <a:rPr lang="en-US" i="1" dirty="0" smtClean="0">
                <a:latin typeface="Times" charset="0"/>
                <a:ea typeface="ヒラギノ角ゴ ProN W3" charset="0"/>
                <a:cs typeface="ヒラギノ角ゴ ProN W3" charset="0"/>
              </a:rPr>
              <a:t>select all that apply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17653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A </a:t>
            </a:r>
            <a:r>
              <a:rPr lang="en-US" dirty="0"/>
              <a:t>Public Trust at Risk: The Heritage Health Index Report </a:t>
            </a:r>
            <a:r>
              <a:rPr lang="en-US" dirty="0" smtClean="0"/>
              <a:t>booklet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Case studies on this website</a:t>
            </a:r>
          </a:p>
          <a:p>
            <a:pPr>
              <a:buFont typeface="Wingdings" charset="2"/>
              <a:buChar char="q"/>
            </a:pPr>
            <a:r>
              <a:rPr lang="en-US" dirty="0"/>
              <a:t>Resource page on this website</a:t>
            </a:r>
          </a:p>
          <a:p>
            <a:pPr>
              <a:buFont typeface="Wingdings" charset="2"/>
              <a:buChar char="q"/>
            </a:pPr>
            <a:r>
              <a:rPr lang="en-US" dirty="0"/>
              <a:t>The Heritage Health Index Full Report (PDF file on this website)</a:t>
            </a:r>
          </a:p>
          <a:p>
            <a:pPr>
              <a:buFont typeface="Wingdings" charset="2"/>
              <a:buChar char="q"/>
            </a:pPr>
            <a:r>
              <a:rPr lang="en-US" dirty="0"/>
              <a:t>Other page(s) on this website</a:t>
            </a:r>
          </a:p>
          <a:p>
            <a:pPr>
              <a:buFont typeface="Wingdings" charset="2"/>
              <a:buChar char="q"/>
            </a:pPr>
            <a:r>
              <a:rPr lang="en-US" dirty="0"/>
              <a:t>None of the above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44950"/>
            <a:ext cx="8229600" cy="2940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q"/>
            </a:pPr>
            <a:r>
              <a:rPr lang="en-US" dirty="0" smtClean="0"/>
              <a:t>Colleagues at your institution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Colleagues in your field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Professional organizations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Foundations or other funders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Media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Institutional leadership/governing body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Federal government officials or legislators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State government officials or legislators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Local government officials or legislators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Other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33751"/>
            <a:ext cx="735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Do you plan to share the information from the Heritage Health Index with any of the following? (select all that apply)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85850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Have you read the following? (select all that apply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300" y="1803401"/>
            <a:ext cx="8705850" cy="40004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SzPct val="66000"/>
              <a:buFont typeface="Wingdings" charset="2"/>
              <a:buChar char="q"/>
            </a:pPr>
            <a:r>
              <a:rPr lang="en-US" sz="2400" dirty="0"/>
              <a:t>Desktop computer</a:t>
            </a:r>
          </a:p>
          <a:p>
            <a:pPr>
              <a:lnSpc>
                <a:spcPct val="170000"/>
              </a:lnSpc>
              <a:buSzPct val="66000"/>
              <a:buFont typeface="Wingdings" charset="2"/>
              <a:buChar char="q"/>
            </a:pPr>
            <a:r>
              <a:rPr lang="en-US" sz="2400" dirty="0" smtClean="0"/>
              <a:t>Laptop </a:t>
            </a:r>
            <a:r>
              <a:rPr lang="en-US" sz="2400" dirty="0"/>
              <a:t>computer</a:t>
            </a:r>
          </a:p>
          <a:p>
            <a:pPr>
              <a:lnSpc>
                <a:spcPct val="170000"/>
              </a:lnSpc>
              <a:buSzPct val="66000"/>
              <a:buFont typeface="Wingdings" charset="2"/>
              <a:buChar char="q"/>
            </a:pPr>
            <a:r>
              <a:rPr lang="en-US" sz="2400" dirty="0" smtClean="0"/>
              <a:t>Tablet </a:t>
            </a:r>
            <a:r>
              <a:rPr lang="en-US" sz="2400" dirty="0"/>
              <a:t>(e.g. Surface, Apple </a:t>
            </a:r>
            <a:r>
              <a:rPr lang="en-US" sz="2400" dirty="0" err="1"/>
              <a:t>iPad</a:t>
            </a:r>
            <a:r>
              <a:rPr lang="en-US" sz="2400" dirty="0"/>
              <a:t>, Android, etc.)</a:t>
            </a:r>
          </a:p>
          <a:p>
            <a:pPr>
              <a:lnSpc>
                <a:spcPct val="170000"/>
              </a:lnSpc>
              <a:buSzPct val="66000"/>
              <a:buFont typeface="Wingdings" charset="2"/>
              <a:buChar char="q"/>
            </a:pPr>
            <a:r>
              <a:rPr lang="en-US" sz="2400" dirty="0" smtClean="0"/>
              <a:t>Smartphone </a:t>
            </a:r>
            <a:r>
              <a:rPr lang="en-US" sz="2400" dirty="0"/>
              <a:t>(e.g. Apple iPhone, Android, RIM/Blackberry, Windows Phone 8, etc.)</a:t>
            </a:r>
          </a:p>
          <a:p>
            <a:pPr>
              <a:lnSpc>
                <a:spcPct val="170000"/>
              </a:lnSpc>
              <a:buSzPct val="66000"/>
              <a:buFont typeface="Wingdings" charset="2"/>
              <a:buChar char="q"/>
            </a:pPr>
            <a:r>
              <a:rPr lang="en-US" sz="2400" dirty="0" smtClean="0"/>
              <a:t>e</a:t>
            </a:r>
            <a:r>
              <a:rPr lang="en-US" sz="2400" dirty="0"/>
              <a:t>-book reader/e-reader (e.g. Nook or Kindle)</a:t>
            </a:r>
          </a:p>
          <a:p>
            <a:pPr>
              <a:lnSpc>
                <a:spcPct val="170000"/>
              </a:lnSpc>
              <a:buSzPct val="66000"/>
              <a:buFont typeface="Wingdings" charset="2"/>
              <a:buChar char="q"/>
            </a:pPr>
            <a:r>
              <a:rPr lang="en-US" sz="2400" dirty="0" smtClean="0"/>
              <a:t>Digital </a:t>
            </a:r>
            <a:r>
              <a:rPr lang="en-US" sz="2400" dirty="0"/>
              <a:t>music player (e.g. iPod, MP3 player, etc.)</a:t>
            </a:r>
          </a:p>
          <a:p>
            <a:pPr>
              <a:lnSpc>
                <a:spcPct val="170000"/>
              </a:lnSpc>
              <a:buSzPct val="66000"/>
              <a:buFont typeface="Wingdings" charset="2"/>
              <a:buChar char="q"/>
            </a:pPr>
            <a:r>
              <a:rPr lang="en-US" sz="2400" dirty="0" smtClean="0"/>
              <a:t>Gaming </a:t>
            </a:r>
            <a:r>
              <a:rPr lang="en-US" sz="2400" dirty="0"/>
              <a:t>device (e.g. </a:t>
            </a:r>
            <a:r>
              <a:rPr lang="en-US" sz="2400" dirty="0" smtClean="0"/>
              <a:t>Xbox</a:t>
            </a:r>
            <a:r>
              <a:rPr lang="en-US" sz="2400" dirty="0"/>
              <a:t>, </a:t>
            </a:r>
            <a:r>
              <a:rPr lang="en-US" sz="2400" dirty="0" smtClean="0"/>
              <a:t>Wii</a:t>
            </a:r>
            <a:r>
              <a:rPr lang="en-US" sz="2400" dirty="0"/>
              <a:t>, PSP, etc.</a:t>
            </a:r>
            <a:r>
              <a:rPr lang="en-US" sz="2400" dirty="0" smtClean="0"/>
              <a:t>)</a:t>
            </a:r>
          </a:p>
          <a:p>
            <a:pPr>
              <a:buSzPct val="66000"/>
              <a:buFont typeface="Wingdings" charset="2"/>
              <a:buChar char="q"/>
            </a:pPr>
            <a:r>
              <a:rPr lang="en-US" sz="2400" dirty="0" smtClean="0"/>
              <a:t>Other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300" y="1434069"/>
            <a:ext cx="873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device(s) do you use to access the Internet? (Select all that apply)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1085850" y="2452688"/>
            <a:ext cx="7251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 sz="2400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Please </a:t>
            </a:r>
            <a:r>
              <a:rPr lang="en-US" sz="2400" dirty="0" smtClean="0">
                <a:latin typeface="Times" charset="0"/>
                <a:cs typeface="Times" charset="0"/>
                <a:sym typeface="Times" charset="0"/>
              </a:rPr>
              <a:t>report the number of different grade levels at which you have taught.</a:t>
            </a:r>
            <a:endParaRPr lang="en-US" sz="2400" dirty="0">
              <a:solidFill>
                <a:schemeClr val="tx1"/>
              </a:solidFill>
              <a:latin typeface="Times" charset="0"/>
              <a:cs typeface="Times" charset="0"/>
              <a:sym typeface="Times" charset="0"/>
            </a:endParaRPr>
          </a:p>
        </p:txBody>
      </p:sp>
      <p:sp>
        <p:nvSpPr>
          <p:cNvPr id="52227" name="Line 2"/>
          <p:cNvSpPr>
            <a:spLocks noChangeShapeType="1"/>
          </p:cNvSpPr>
          <p:nvPr/>
        </p:nvSpPr>
        <p:spPr bwMode="auto">
          <a:xfrm>
            <a:off x="5986463" y="3435350"/>
            <a:ext cx="14493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Self-Coding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Scales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Respondent selects one answer from a list which represents increasing levels of a single characteristic.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Usually ordinal information </a:t>
            </a:r>
            <a:b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(mode or median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Only one response can be selected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fariScreenSnapz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4" y="292100"/>
            <a:ext cx="8872784" cy="60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ariScreenSnapz003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All Questions are Biased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Well, you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should think this way.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Bias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is a systematic error introduced into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surveys by encouraging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one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answer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over others. 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Put another way, bias appears when respondents either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cannot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or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will not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give you accurate information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Bias in surveys consistently appears in a few common ways.</a:t>
            </a: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039813"/>
            <a:ext cx="83629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algn="l" eaLnBrk="1" hangingPunct="1"/>
            <a:r>
              <a:rPr lang="en-US" sz="3200">
                <a:latin typeface="Times" charset="0"/>
                <a:ea typeface="ヒラギノ角ゴ ProN W3" charset="0"/>
                <a:cs typeface="ヒラギノ角ゴ ProN W3" charset="0"/>
              </a:rPr>
              <a:t>Please select the category which best represents your family income.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4343400" cy="4876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	    0 – $10,000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$10,001 – $20,000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$20,001 – $30,000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$30,001 – $40,000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$40,001 – $50,000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$50,001 – $60,000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$60,001 – $70,000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$70,001 – $80,000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$80,001 – $90,000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  $90,001 – $100,000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charset="0"/>
              <a:buChar char="q"/>
            </a:pPr>
            <a:r>
              <a:rPr lang="en-US" sz="2000">
                <a:latin typeface="Times" charset="0"/>
                <a:ea typeface="ヒラギノ角ゴ ProN W3" charset="0"/>
                <a:cs typeface="ヒラギノ角ゴ ProN W3" charset="0"/>
              </a:rPr>
              <a:t>And more …</a:t>
            </a:r>
          </a:p>
        </p:txBody>
      </p:sp>
    </p:spTree>
    <p:extLst>
      <p:ext uri="{BB962C8B-B14F-4D97-AF65-F5344CB8AC3E}">
        <p14:creationId xmlns:p14="http://schemas.microsoft.com/office/powerpoint/2010/main" val="3998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Semantic Differential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Selection of a point on a continuum anchored by opposites</a:t>
            </a:r>
          </a:p>
          <a:p>
            <a:pPr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Sometimes designed as forced choice scales</a:t>
            </a:r>
          </a:p>
          <a:p>
            <a:pPr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Difficult to design with any reliability</a:t>
            </a:r>
          </a:p>
        </p:txBody>
      </p:sp>
    </p:spTree>
    <p:extLst>
      <p:ext uri="{BB962C8B-B14F-4D97-AF65-F5344CB8AC3E}">
        <p14:creationId xmlns:p14="http://schemas.microsoft.com/office/powerpoint/2010/main" val="18301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319213" y="2133600"/>
            <a:ext cx="6986587" cy="4724400"/>
          </a:xfrm>
        </p:spPr>
        <p:txBody>
          <a:bodyPr rIns="132080"/>
          <a:lstStyle/>
          <a:p>
            <a:pPr marL="573088" indent="-533400" eaLnBrk="1" hangingPunct="1">
              <a:lnSpc>
                <a:spcPct val="9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like my coffee: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boiling hot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	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ice cold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endParaRPr lang="en-US" sz="2400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marL="573088" indent="-533400" eaLnBrk="1" hangingPunct="1">
              <a:lnSpc>
                <a:spcPct val="9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prefer coffee in a: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tiny cup		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	     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gallon jar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 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      </a:t>
            </a:r>
          </a:p>
          <a:p>
            <a:pPr marL="573088" indent="-533400" eaLnBrk="1" hangingPunct="1">
              <a:lnSpc>
                <a:spcPct val="9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In terms of sweetness, I prefer: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no sugar	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	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   50% sugar</a:t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0         1           2           3           4           5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153400" cy="1295400"/>
          </a:xfrm>
        </p:spPr>
        <p:txBody>
          <a:bodyPr rIns="132080"/>
          <a:lstStyle/>
          <a:p>
            <a:pPr indent="0" eaLnBrk="1" hangingPunct="1"/>
            <a:r>
              <a:rPr lang="en-US" sz="3600">
                <a:latin typeface="Times" charset="0"/>
                <a:ea typeface="ヒラギノ角ゴ ProN W3" charset="0"/>
                <a:cs typeface="ヒラギノ角ゴ ProN W3" charset="0"/>
              </a:rPr>
              <a:t> Coffee Preferences</a:t>
            </a:r>
          </a:p>
        </p:txBody>
      </p:sp>
      <p:grpSp>
        <p:nvGrpSpPr>
          <p:cNvPr id="54276" name="Group 3"/>
          <p:cNvGrpSpPr>
            <a:grpSpLocks/>
          </p:cNvGrpSpPr>
          <p:nvPr/>
        </p:nvGrpSpPr>
        <p:grpSpPr bwMode="auto">
          <a:xfrm>
            <a:off x="2165350" y="2997200"/>
            <a:ext cx="4552950" cy="387350"/>
            <a:chOff x="0" y="0"/>
            <a:chExt cx="2868" cy="244"/>
          </a:xfrm>
        </p:grpSpPr>
        <p:sp>
          <p:nvSpPr>
            <p:cNvPr id="54285" name="Line 4"/>
            <p:cNvSpPr>
              <a:spLocks noChangeShapeType="1"/>
            </p:cNvSpPr>
            <p:nvPr/>
          </p:nvSpPr>
          <p:spPr bwMode="auto">
            <a:xfrm>
              <a:off x="0" y="0"/>
              <a:ext cx="0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5"/>
            <p:cNvSpPr>
              <a:spLocks noChangeShapeType="1"/>
            </p:cNvSpPr>
            <p:nvPr/>
          </p:nvSpPr>
          <p:spPr bwMode="auto">
            <a:xfrm>
              <a:off x="2867" y="0"/>
              <a:ext cx="1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Line 6"/>
            <p:cNvSpPr>
              <a:spLocks noChangeShapeType="1"/>
            </p:cNvSpPr>
            <p:nvPr/>
          </p:nvSpPr>
          <p:spPr bwMode="auto">
            <a:xfrm>
              <a:off x="0" y="122"/>
              <a:ext cx="286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7" name="Rectangle 7"/>
          <p:cNvSpPr>
            <a:spLocks/>
          </p:cNvSpPr>
          <p:nvPr/>
        </p:nvSpPr>
        <p:spPr bwMode="auto">
          <a:xfrm>
            <a:off x="2436813" y="212725"/>
            <a:ext cx="45323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00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Semantic Differential</a:t>
            </a:r>
          </a:p>
        </p:txBody>
      </p:sp>
      <p:sp>
        <p:nvSpPr>
          <p:cNvPr id="54278" name="Line 8"/>
          <p:cNvSpPr>
            <a:spLocks noChangeShapeType="1"/>
          </p:cNvSpPr>
          <p:nvPr/>
        </p:nvSpPr>
        <p:spPr bwMode="auto">
          <a:xfrm>
            <a:off x="19891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>
            <a:off x="28273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10"/>
          <p:cNvSpPr>
            <a:spLocks noChangeShapeType="1"/>
          </p:cNvSpPr>
          <p:nvPr/>
        </p:nvSpPr>
        <p:spPr bwMode="auto">
          <a:xfrm>
            <a:off x="36655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>
            <a:off x="45037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>
            <a:off x="53419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13"/>
          <p:cNvSpPr>
            <a:spLocks noChangeShapeType="1"/>
          </p:cNvSpPr>
          <p:nvPr/>
        </p:nvSpPr>
        <p:spPr bwMode="auto">
          <a:xfrm>
            <a:off x="61801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Line 14"/>
          <p:cNvSpPr>
            <a:spLocks noChangeShapeType="1"/>
          </p:cNvSpPr>
          <p:nvPr/>
        </p:nvSpPr>
        <p:spPr bwMode="auto">
          <a:xfrm>
            <a:off x="7018338" y="4552950"/>
            <a:ext cx="298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362200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Semantic Differential </a:t>
            </a:r>
            <a:br>
              <a:rPr lang="en-US">
                <a:latin typeface="Times" charset="0"/>
                <a:ea typeface="ヒラギノ角ゴ ProN W3" charset="0"/>
                <a:cs typeface="ヒラギノ角ゴ ProN W3" charset="0"/>
              </a:rPr>
            </a:br>
            <a:r>
              <a:rPr lang="en-US" sz="3600">
                <a:latin typeface="Times" charset="0"/>
                <a:ea typeface="ヒラギノ角ゴ ProN W3" charset="0"/>
                <a:cs typeface="ヒラギノ角ゴ ProN W3" charset="0"/>
              </a:rPr>
              <a:t>(forced choice)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962400"/>
          </a:xfrm>
        </p:spPr>
        <p:txBody>
          <a:bodyPr rIns="132080"/>
          <a:lstStyle/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consider myself	   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old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 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young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am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    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	   </a:t>
            </a:r>
            <a:r>
              <a:rPr lang="en-US" sz="2400" dirty="0" smtClean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fit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       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400" dirty="0" smtClean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unfit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I prefer		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 	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salads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      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 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meat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For entertainment I	</a:t>
            </a:r>
            <a:r>
              <a:rPr lang="en-US" sz="2400" dirty="0" smtClean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stay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home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2400" dirty="0" smtClean="0">
                <a:latin typeface="Times" charset="0"/>
                <a:ea typeface="ヒラギノ角ゴ ProN W3" charset="0"/>
                <a:cs typeface="ヒラギノ角ゴ ProN W3" charset="0"/>
              </a:rPr>
              <a:t>	 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go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out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649288" indent="-609600" eaLnBrk="1" hangingPunct="1">
              <a:buSzPct val="99000"/>
              <a:buFont typeface="Arial" charset="0"/>
              <a:buAutoNum type="arabicPeriod"/>
            </a:pP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Calisthenics are      </a:t>
            </a:r>
            <a:r>
              <a:rPr lang="en-US" sz="2400" dirty="0" smtClean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exhilarating	</a:t>
            </a:r>
            <a:r>
              <a:rPr lang="en-US" sz="2400" dirty="0">
                <a:latin typeface="Times" charset="0"/>
                <a:ea typeface="ヒラギノ角ゴ ProN W3" charset="0"/>
                <a:cs typeface="ヒラギノ角ゴ ProN W3" charset="0"/>
              </a:rPr>
              <a:t>	  </a:t>
            </a:r>
            <a:r>
              <a:rPr lang="en-US" sz="2400" dirty="0">
                <a:latin typeface="Helvetica" charset="0"/>
                <a:ea typeface="ヒラギノ角ゴ ProN W3" charset="0"/>
                <a:cs typeface="Helvetica" charset="0"/>
                <a:sym typeface="Helvetica" charset="0"/>
              </a:rPr>
              <a:t>depressing</a:t>
            </a:r>
            <a:endParaRPr lang="en-US" sz="2400" dirty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5300" name="Rectangle 3"/>
          <p:cNvSpPr>
            <a:spLocks/>
          </p:cNvSpPr>
          <p:nvPr/>
        </p:nvSpPr>
        <p:spPr bwMode="auto">
          <a:xfrm>
            <a:off x="688975" y="2214563"/>
            <a:ext cx="7899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Circle the choice that best identifies you.</a:t>
            </a:r>
          </a:p>
        </p:txBody>
      </p:sp>
    </p:spTree>
    <p:extLst>
      <p:ext uri="{BB962C8B-B14F-4D97-AF65-F5344CB8AC3E}">
        <p14:creationId xmlns:p14="http://schemas.microsoft.com/office/powerpoint/2010/main" val="6296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/>
          </p:cNvSpPr>
          <p:nvPr/>
        </p:nvSpPr>
        <p:spPr bwMode="auto">
          <a:xfrm>
            <a:off x="850900" y="611188"/>
            <a:ext cx="7721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496888" indent="-457200">
              <a:spcBef>
                <a:spcPts val="1450"/>
              </a:spcBef>
            </a:pPr>
            <a:r>
              <a:rPr lang="en-US" sz="2400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Please choose the statement that best describes you</a:t>
            </a:r>
          </a:p>
          <a:p>
            <a:pPr marL="496888" indent="-457200">
              <a:spcBef>
                <a:spcPts val="1450"/>
              </a:spcBef>
              <a:buFontTx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Given a choice I would live in a log cabin.</a:t>
            </a:r>
          </a:p>
          <a:p>
            <a:pPr marL="496888" indent="-457200">
              <a:spcBef>
                <a:spcPts val="1450"/>
              </a:spcBef>
              <a:buFontTx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Given a choice I would live in a condominium.</a:t>
            </a:r>
          </a:p>
        </p:txBody>
      </p:sp>
    </p:spTree>
    <p:extLst>
      <p:ext uri="{BB962C8B-B14F-4D97-AF65-F5344CB8AC3E}">
        <p14:creationId xmlns:p14="http://schemas.microsoft.com/office/powerpoint/2010/main" val="32864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5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250" y="3733800"/>
            <a:ext cx="406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Index </a:t>
            </a:r>
            <a:r>
              <a:rPr lang="en-US" b="1" dirty="0"/>
              <a:t>of Learning Styles Questionnaire </a:t>
            </a:r>
          </a:p>
          <a:p>
            <a:pPr algn="ctr"/>
            <a:r>
              <a:rPr lang="en-US" sz="1100" b="1" dirty="0"/>
              <a:t>Barbara A. </a:t>
            </a:r>
            <a:r>
              <a:rPr lang="en-US" sz="1100" b="1" dirty="0" err="1"/>
              <a:t>Soloman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/>
              <a:t>Richard M. Felder</a:t>
            </a:r>
          </a:p>
          <a:p>
            <a:pPr algn="ctr"/>
            <a:r>
              <a:rPr lang="en-US" sz="1100" b="1" dirty="0"/>
              <a:t>North Carolina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Likert Scales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Almost always assessment of attitude or opinion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Anchors on the scale remain constant through the instrument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Usually agree and disagree</a:t>
            </a: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Intermediate points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should be labeled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Scale points are symmetrical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6769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/>
              <a:t>Likert, R. (1974). A method of constructing an attitude scale. </a:t>
            </a:r>
            <a:r>
              <a:rPr lang="en-US" sz="2000" dirty="0" smtClean="0"/>
              <a:t>In G. M. </a:t>
            </a:r>
            <a:r>
              <a:rPr lang="en-US" sz="2000" dirty="0" err="1" smtClean="0"/>
              <a:t>Maranell</a:t>
            </a:r>
            <a:r>
              <a:rPr lang="en-US" sz="2000" dirty="0" smtClean="0"/>
              <a:t> (Ed.) </a:t>
            </a:r>
            <a:r>
              <a:rPr lang="en-US" sz="2000" i="1" dirty="0" smtClean="0"/>
              <a:t>Scaling</a:t>
            </a:r>
            <a:r>
              <a:rPr lang="en-US" sz="2000" i="1" dirty="0"/>
              <a:t>: A sourcebook for </a:t>
            </a:r>
            <a:r>
              <a:rPr lang="en-US" sz="2000" i="1" dirty="0" err="1"/>
              <a:t>behavioural</a:t>
            </a:r>
            <a:r>
              <a:rPr lang="en-US" sz="2000" i="1" dirty="0"/>
              <a:t> scientists</a:t>
            </a:r>
            <a:r>
              <a:rPr lang="en-US" sz="2000" dirty="0"/>
              <a:t>, 233-243</a:t>
            </a:r>
            <a:r>
              <a:rPr lang="en-US" sz="2000" dirty="0" smtClean="0"/>
              <a:t>. New Brunswick, NJ: Aldine Transaction.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71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35075"/>
            <a:ext cx="8893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/>
          </p:cNvSpPr>
          <p:nvPr/>
        </p:nvSpPr>
        <p:spPr bwMode="auto">
          <a:xfrm>
            <a:off x="2455863" y="333375"/>
            <a:ext cx="4229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50"/>
              </a:spcBef>
            </a:pPr>
            <a:r>
              <a:rPr lang="en-US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Science Teaching Self-Efficacy</a:t>
            </a:r>
          </a:p>
        </p:txBody>
      </p:sp>
    </p:spTree>
    <p:extLst>
      <p:ext uri="{BB962C8B-B14F-4D97-AF65-F5344CB8AC3E}">
        <p14:creationId xmlns:p14="http://schemas.microsoft.com/office/powerpoint/2010/main" val="25102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Analyzing Likert Data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97400"/>
          </a:xfrm>
        </p:spPr>
        <p:txBody>
          <a:bodyPr rIns="132080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Likert items are ordinal data.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To even out the inconsistencies in the ordinal responses and to be able to report interval data Likert scales always include multiple questions to assess a single construct.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Always talk about the construct assessment (all the items together) before looking at individual items.</a:t>
            </a:r>
          </a:p>
        </p:txBody>
      </p:sp>
    </p:spTree>
    <p:extLst>
      <p:ext uri="{BB962C8B-B14F-4D97-AF65-F5344CB8AC3E}">
        <p14:creationId xmlns:p14="http://schemas.microsoft.com/office/powerpoint/2010/main" val="33291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need to be designed so that every respondent interprets the question in exactly the same way.</a:t>
            </a:r>
          </a:p>
          <a:p>
            <a:r>
              <a:rPr lang="en-US" dirty="0" smtClean="0"/>
              <a:t>Of course this will never happen but there are ways to minimize misinterpretation.</a:t>
            </a:r>
          </a:p>
          <a:p>
            <a:r>
              <a:rPr lang="en-US" dirty="0" smtClean="0"/>
              <a:t>This applies to both the questions and the response categories.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Likert-Type Responses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https://www.surveylegend.com/likert-type-scale-responses-examples-with-examples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(Also on the course resources page)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Testing Interval Design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Reliability (consistency)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Are responses correlated with each other?</a:t>
            </a:r>
          </a:p>
          <a:p>
            <a:pPr marL="1182688" lvl="2" eaLnBrk="1" hangingPunct="1"/>
            <a:r>
              <a:rPr lang="en-US" dirty="0" err="1">
                <a:latin typeface="Times" charset="0"/>
                <a:ea typeface="ヒラギノ角ゴ ProN W3" charset="0"/>
                <a:cs typeface="ヒラギノ角ゴ ProN W3" charset="0"/>
              </a:rPr>
              <a:t>Kuder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-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Richardson; </a:t>
            </a:r>
            <a:r>
              <a:rPr lang="en-US" dirty="0" err="1" smtClean="0">
                <a:latin typeface="Times" charset="0"/>
                <a:ea typeface="ヒラギノ角ゴ ProN W3" charset="0"/>
                <a:cs typeface="ヒラギノ角ゴ ProN W3" charset="0"/>
              </a:rPr>
              <a:t>Cronbach’s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 Alpha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Does the scale encompass the full range of variation in the sample? </a:t>
            </a:r>
          </a:p>
          <a:p>
            <a:pPr marL="1182688" lvl="2"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Clumping at the ends or middle of the response </a:t>
            </a:r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scales</a:t>
            </a:r>
          </a:p>
          <a:p>
            <a:pPr marL="1182688" lvl="2"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Look at the histogram</a:t>
            </a:r>
            <a:endParaRPr lang="en-US" dirty="0">
              <a:latin typeface="Times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Has anyone else tested the instrument?</a:t>
            </a:r>
          </a:p>
        </p:txBody>
      </p:sp>
    </p:spTree>
    <p:extLst>
      <p:ext uri="{BB962C8B-B14F-4D97-AF65-F5344CB8AC3E}">
        <p14:creationId xmlns:p14="http://schemas.microsoft.com/office/powerpoint/2010/main" val="42915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Times" charset="0"/>
                <a:ea typeface="ヒラギノ角ゴ ProN W3" charset="0"/>
                <a:cs typeface="ヒラギノ角ゴ ProN W3" charset="0"/>
              </a:rPr>
              <a:t>Design for Analysis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346700"/>
          </a:xfrm>
        </p:spPr>
        <p:txBody>
          <a:bodyPr rIns="132080">
            <a:normAutofit/>
          </a:bodyPr>
          <a:lstStyle/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Know what procedures you will use to analyze the data BEFORE designing the instrument.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Use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the same scale for all responses if at all possible.</a:t>
            </a:r>
          </a:p>
          <a:p>
            <a:pPr eaLnBrk="1" hangingPunct="1"/>
            <a:r>
              <a:rPr lang="en-US" dirty="0" smtClean="0">
                <a:latin typeface="Times" charset="0"/>
                <a:ea typeface="ヒラギノ角ゴ ProN W3" charset="0"/>
                <a:cs typeface="ヒラギノ角ゴ ProN W3" charset="0"/>
              </a:rPr>
              <a:t>Design </a:t>
            </a:r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questions to be mutually exclusive between sub-issues.</a:t>
            </a:r>
          </a:p>
          <a:p>
            <a:pPr marL="782638" lvl="1" eaLnBrk="1" hangingPunct="1"/>
            <a:r>
              <a:rPr lang="en-US" dirty="0">
                <a:latin typeface="Times" charset="0"/>
                <a:ea typeface="ヒラギノ角ゴ ProN W3" charset="0"/>
                <a:cs typeface="ヒラギノ角ゴ ProN W3" charset="0"/>
              </a:rPr>
              <a:t>Test this through correlation.</a:t>
            </a:r>
          </a:p>
          <a:p>
            <a:pPr eaLnBrk="1" hangingPunct="1"/>
            <a:r>
              <a:rPr lang="en-US" sz="2800" dirty="0">
                <a:latin typeface="Times" charset="0"/>
                <a:ea typeface="ヒラギノ角ゴ ProN W3" charset="0"/>
                <a:cs typeface="ヒラギノ角ゴ ProN W3" charset="0"/>
              </a:rPr>
              <a:t>AVOID QUESTIONS THAT ADDRESS MORE THAN ONE CONCEPT OR ISSUE (NO ANDS).</a:t>
            </a:r>
          </a:p>
        </p:txBody>
      </p:sp>
    </p:spTree>
    <p:extLst>
      <p:ext uri="{BB962C8B-B14F-4D97-AF65-F5344CB8AC3E}">
        <p14:creationId xmlns:p14="http://schemas.microsoft.com/office/powerpoint/2010/main" val="31253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Steps of Survey Design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If you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are not</a:t>
            </a: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>
                <a:ea typeface="ヒラギノ角ゴ ProN W3" charset="0"/>
                <a:cs typeface="ヒラギノ角ゴ ProN W3" charset="0"/>
              </a:rPr>
              <a:t>sure what you </a:t>
            </a: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are trying to find out, then you will not be able to design good questions (</a:t>
            </a:r>
            <a:r>
              <a:rPr lang="en-US" altLang="ja-JP" dirty="0">
                <a:ea typeface="ヒラギノ角ゴ ProN W3" charset="0"/>
                <a:cs typeface="ヒラギノ角ゴ ProN W3" charset="0"/>
              </a:rPr>
              <a:t>theoretical construct). Do the </a:t>
            </a: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literature work </a:t>
            </a:r>
            <a:r>
              <a:rPr lang="en-US" altLang="ja-JP" dirty="0">
                <a:ea typeface="ヒラギノ角ゴ ProN W3" charset="0"/>
                <a:cs typeface="ヒラギノ角ゴ ProN W3" charset="0"/>
              </a:rPr>
              <a:t>first.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Purpose statement</a:t>
            </a:r>
            <a:r>
              <a:rPr lang="en-US" dirty="0"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Opinion, behavior, and demographic data.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Do instruments already exist?</a:t>
            </a:r>
          </a:p>
        </p:txBody>
      </p:sp>
    </p:spTree>
    <p:extLst>
      <p:ext uri="{BB962C8B-B14F-4D97-AF65-F5344CB8AC3E}">
        <p14:creationId xmlns:p14="http://schemas.microsoft.com/office/powerpoint/2010/main" val="11051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uiExpand="1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Question Design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>
            <a:normAutofit/>
          </a:bodyPr>
          <a:lstStyle/>
          <a:p>
            <a:pPr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Demographic Questions</a:t>
            </a:r>
          </a:p>
          <a:p>
            <a:pPr marL="782638" lvl="1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Mutually exclusive and exhaustive</a:t>
            </a:r>
          </a:p>
          <a:p>
            <a:pPr eaLnBrk="1" hangingPunct="1"/>
            <a:r>
              <a:rPr lang="en-US" dirty="0" smtClean="0">
                <a:ea typeface="ヒラギノ角ゴ ProN W3" charset="0"/>
                <a:cs typeface="ヒラギノ角ゴ ProN W3" charset="0"/>
              </a:rPr>
              <a:t>Use the rules for interview question protocols</a:t>
            </a:r>
          </a:p>
          <a:p>
            <a:pPr lvl="1"/>
            <a:r>
              <a:rPr lang="en-US" dirty="0" smtClean="0">
                <a:ea typeface="ヒラギノ角ゴ ProN W3" charset="0"/>
                <a:cs typeface="ヒラギノ角ゴ ProN W3" charset="0"/>
              </a:rPr>
              <a:t>Grand tour?</a:t>
            </a:r>
          </a:p>
          <a:p>
            <a:pPr lvl="1"/>
            <a:r>
              <a:rPr lang="en-US" dirty="0" smtClean="0">
                <a:ea typeface="ヒラギノ角ゴ ProN W3" charset="0"/>
                <a:cs typeface="ヒラギノ角ゴ ProN W3" charset="0"/>
              </a:rPr>
              <a:t>Design the follow-up questions</a:t>
            </a:r>
          </a:p>
          <a:p>
            <a:r>
              <a:rPr lang="en-US" dirty="0" smtClean="0">
                <a:ea typeface="ヒラギノ角ゴ ProN W3" charset="0"/>
                <a:cs typeface="ヒラギノ角ゴ ProN W3" charset="0"/>
              </a:rPr>
              <a:t>Look for bias</a:t>
            </a:r>
          </a:p>
          <a:p>
            <a:r>
              <a:rPr lang="en-US" dirty="0" smtClean="0">
                <a:ea typeface="ヒラギノ角ゴ ProN W3" charset="0"/>
                <a:cs typeface="ヒラギノ角ゴ ProN W3" charset="0"/>
              </a:rPr>
              <a:t>If you need detailed answers do not write questions that can be answered simply.</a:t>
            </a:r>
          </a:p>
        </p:txBody>
      </p:sp>
    </p:spTree>
    <p:extLst>
      <p:ext uri="{BB962C8B-B14F-4D97-AF65-F5344CB8AC3E}">
        <p14:creationId xmlns:p14="http://schemas.microsoft.com/office/powerpoint/2010/main" val="27824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>
                <a:ea typeface="ヒラギノ角ゴ ProN W3" charset="0"/>
                <a:cs typeface="ヒラギノ角ゴ ProN W3" charset="0"/>
              </a:rPr>
              <a:t>Instrument Design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355600" y="1600200"/>
            <a:ext cx="8610600" cy="5257800"/>
          </a:xfrm>
        </p:spPr>
        <p:txBody>
          <a:bodyPr rIns="132080">
            <a:normAutofit/>
          </a:bodyPr>
          <a:lstStyle/>
          <a:p>
            <a:pPr marL="342900" lvl="1" indent="-342900">
              <a:lnSpc>
                <a:spcPct val="90000"/>
              </a:lnSpc>
              <a:buFont typeface="Arial"/>
              <a:buChar char="•"/>
            </a:pPr>
            <a:r>
              <a:rPr lang="en-US" sz="3200" dirty="0">
                <a:ea typeface="ヒラギノ角ゴ ProN W3" charset="0"/>
                <a:cs typeface="ヒラギノ角ゴ ProN W3" charset="0"/>
              </a:rPr>
              <a:t>Anonymity versus confidentiality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Good instructions are short and clear.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The survey should be easy to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complete and short.</a:t>
            </a:r>
            <a:endParaRPr lang="en-US" dirty="0"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Pay attention to question order (</a:t>
            </a:r>
            <a:r>
              <a:rPr lang="en-US" dirty="0" err="1" smtClean="0">
                <a:ea typeface="ヒラギノ角ゴ ProN W3" charset="0"/>
                <a:cs typeface="ヒラギノ角ゴ ProN W3" charset="0"/>
              </a:rPr>
              <a:t>Dillman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).</a:t>
            </a:r>
            <a:endParaRPr lang="en-US" dirty="0"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ヒラギノ角ゴ ProN W3" charset="0"/>
                <a:cs typeface="ヒラギノ角ゴ ProN W3" charset="0"/>
              </a:rPr>
              <a:t>Be sure 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multiple questions do not ask for the same information</a:t>
            </a: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Professional 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ea typeface="ヒラギノ角ゴ ProN W3" charset="0"/>
                <a:cs typeface="ヒラギノ角ゴ ProN W3" charset="0"/>
              </a:rPr>
              <a:t>Space for responses.</a:t>
            </a:r>
            <a:endParaRPr lang="en-US" altLang="ja-JP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More Thoughts About </a:t>
            </a:r>
            <a:br>
              <a:rPr lang="en-US" dirty="0" smtClean="0"/>
            </a:br>
            <a:r>
              <a:rPr lang="en-US" dirty="0" smtClean="0"/>
              <a:t>Question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4525963"/>
          </a:xfrm>
        </p:spPr>
        <p:txBody>
          <a:bodyPr/>
          <a:lstStyle/>
          <a:p>
            <a:r>
              <a:rPr lang="en-US" dirty="0" smtClean="0"/>
              <a:t>Consider reverse questioning</a:t>
            </a:r>
          </a:p>
          <a:p>
            <a:r>
              <a:rPr lang="en-US" dirty="0" smtClean="0"/>
              <a:t>Consider listing </a:t>
            </a:r>
            <a:r>
              <a:rPr lang="en-US" dirty="0" err="1" smtClean="0"/>
              <a:t>Likert</a:t>
            </a:r>
            <a:r>
              <a:rPr lang="en-US" dirty="0" smtClean="0"/>
              <a:t>-type scales as Strongly Disagree to Strongly Agree</a:t>
            </a:r>
          </a:p>
          <a:p>
            <a:r>
              <a:rPr lang="en-US" dirty="0" smtClean="0"/>
              <a:t>As a reminder—</a:t>
            </a:r>
            <a:r>
              <a:rPr lang="en-US" i="1" dirty="0" smtClean="0"/>
              <a:t>design for analysis!</a:t>
            </a:r>
          </a:p>
        </p:txBody>
      </p:sp>
    </p:spTree>
    <p:extLst>
      <p:ext uri="{BB962C8B-B14F-4D97-AF65-F5344CB8AC3E}">
        <p14:creationId xmlns:p14="http://schemas.microsoft.com/office/powerpoint/2010/main" val="41289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appearance</a:t>
            </a:r>
          </a:p>
          <a:p>
            <a:pPr lvl="1"/>
            <a:r>
              <a:rPr lang="en-US" dirty="0" smtClean="0"/>
              <a:t>White space</a:t>
            </a:r>
          </a:p>
          <a:p>
            <a:pPr lvl="1"/>
            <a:r>
              <a:rPr lang="en-US" dirty="0" smtClean="0"/>
              <a:t>Fonts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Questions one side only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codile-Questionnai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7" y="-1488596"/>
            <a:ext cx="7371582" cy="104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 Level II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9" y="-568665"/>
            <a:ext cx="7322782" cy="94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the questions to the language level of the respondents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i="1" dirty="0" smtClean="0">
              <a:latin typeface="Times" charset="0"/>
              <a:ea typeface="ヒラギノ明朝 ProN W3" charset="0"/>
              <a:cs typeface="ヒラギノ明朝 ProN W3" charset="0"/>
            </a:endParaRPr>
          </a:p>
          <a:p>
            <a:pPr marL="0" indent="0">
              <a:buNone/>
            </a:pPr>
            <a:r>
              <a:rPr lang="en-US" dirty="0" smtClean="0"/>
              <a:t>Eliminate plagiarism. (high school?)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Do not allow copying. (4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endParaRPr lang="en-US" dirty="0"/>
          </a:p>
          <a:p>
            <a:r>
              <a:rPr lang="en-US" dirty="0" smtClean="0"/>
              <a:t>When in doubt choose simpler terms.</a:t>
            </a:r>
          </a:p>
          <a:p>
            <a:r>
              <a:rPr lang="en-US" dirty="0" smtClean="0"/>
              <a:t>Use the </a:t>
            </a:r>
            <a:r>
              <a:rPr lang="en-US" i="1" dirty="0" smtClean="0"/>
              <a:t>readability statistics </a:t>
            </a:r>
            <a:r>
              <a:rPr lang="en-US" dirty="0" smtClean="0"/>
              <a:t>in Word.</a:t>
            </a:r>
          </a:p>
          <a:p>
            <a:r>
              <a:rPr lang="en-US" dirty="0" smtClean="0"/>
              <a:t>Or: </a:t>
            </a:r>
            <a:r>
              <a:rPr lang="en-US" dirty="0">
                <a:hlinkClick r:id="rId2"/>
              </a:rPr>
              <a:t>https://readability-score.com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Gunning fog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respondents know why they should complete the survey.</a:t>
            </a:r>
          </a:p>
          <a:p>
            <a:pPr lvl="1"/>
            <a:r>
              <a:rPr lang="en-US" dirty="0" smtClean="0"/>
              <a:t>What value will this be to the respondent?</a:t>
            </a:r>
          </a:p>
          <a:p>
            <a:r>
              <a:rPr lang="en-US" dirty="0" smtClean="0"/>
              <a:t>Do you need support from those above you?</a:t>
            </a:r>
          </a:p>
          <a:p>
            <a:r>
              <a:rPr lang="en-US" dirty="0" smtClean="0"/>
              <a:t>How will the surveys be administered?</a:t>
            </a:r>
          </a:p>
          <a:p>
            <a:r>
              <a:rPr lang="en-US" dirty="0" smtClean="0"/>
              <a:t>How will they be returned?</a:t>
            </a:r>
          </a:p>
          <a:p>
            <a:r>
              <a:rPr lang="en-US" dirty="0" smtClean="0"/>
              <a:t>How will you handle non-respondents?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338"/>
            <a:ext cx="8229600" cy="1143000"/>
          </a:xfrm>
        </p:spPr>
        <p:txBody>
          <a:bodyPr/>
          <a:lstStyle/>
          <a:p>
            <a:r>
              <a:rPr lang="en-US" dirty="0" smtClean="0"/>
              <a:t>Web-Based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5100"/>
            <a:ext cx="8229600" cy="4525963"/>
          </a:xfrm>
        </p:spPr>
        <p:txBody>
          <a:bodyPr/>
          <a:lstStyle/>
          <a:p>
            <a:r>
              <a:rPr lang="en-US" dirty="0" smtClean="0"/>
              <a:t>If you thought paper-based surveys required an inordinate amount of care to produce, </a:t>
            </a:r>
            <a:br>
              <a:rPr lang="en-US" dirty="0" smtClean="0"/>
            </a:br>
            <a:r>
              <a:rPr lang="en-US" dirty="0" smtClean="0"/>
              <a:t>web-based surveys require double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whoever gathers the data will know who the respondents are.</a:t>
            </a:r>
          </a:p>
          <a:p>
            <a:pPr lvl="1"/>
            <a:r>
              <a:rPr lang="en-US" dirty="0" smtClean="0"/>
              <a:t>Be upfront about this</a:t>
            </a:r>
          </a:p>
          <a:p>
            <a:pPr lvl="1"/>
            <a:r>
              <a:rPr lang="en-US" dirty="0" smtClean="0"/>
              <a:t>Figure out how to get people to the survey</a:t>
            </a:r>
          </a:p>
          <a:p>
            <a:pPr lvl="1"/>
            <a:r>
              <a:rPr lang="en-US" dirty="0" smtClean="0"/>
              <a:t>Design for confidentiality </a:t>
            </a:r>
          </a:p>
          <a:p>
            <a:pPr lvl="1"/>
            <a:r>
              <a:rPr lang="en-US" dirty="0" smtClean="0"/>
              <a:t>Ask for names</a:t>
            </a:r>
          </a:p>
          <a:p>
            <a:pPr lvl="1"/>
            <a:r>
              <a:rPr lang="en-US" dirty="0" smtClean="0"/>
              <a:t>Choose a different form of data gathering if these are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owns the data dictates who has access to the data.</a:t>
            </a:r>
          </a:p>
          <a:p>
            <a:pPr lvl="1"/>
            <a:r>
              <a:rPr lang="en-US" dirty="0" smtClean="0"/>
              <a:t>If you are gathering proprietary or personal information about respondents should it be stored on a commercial server?</a:t>
            </a:r>
          </a:p>
          <a:p>
            <a:pPr lvl="1"/>
            <a:r>
              <a:rPr lang="en-US" dirty="0" smtClean="0"/>
              <a:t>If this is important, then you need to use survey tools that you own or not gather data electronically.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surveys must look good on the web</a:t>
            </a:r>
          </a:p>
          <a:p>
            <a:pPr lvl="1"/>
            <a:r>
              <a:rPr lang="en-US" dirty="0" smtClean="0"/>
              <a:t>If you do not know how to do this then find someone who can.</a:t>
            </a:r>
          </a:p>
          <a:p>
            <a:pPr lvl="1"/>
            <a:r>
              <a:rPr lang="en-US" dirty="0" smtClean="0"/>
              <a:t>Commercial survey services usually do not give you very much control over appearance. There are exceptions.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surveys must be easy to complete</a:t>
            </a:r>
          </a:p>
          <a:p>
            <a:pPr lvl="1"/>
            <a:r>
              <a:rPr lang="en-US" dirty="0" smtClean="0"/>
              <a:t>They must function flawlessly on every device, with every operating system, and with every browser (except maybe IE).</a:t>
            </a:r>
          </a:p>
          <a:p>
            <a:pPr lvl="1"/>
            <a:r>
              <a:rPr lang="en-US" dirty="0" smtClean="0"/>
              <a:t>They must be mind-numbingly simple</a:t>
            </a:r>
          </a:p>
          <a:p>
            <a:pPr lvl="1"/>
            <a:r>
              <a:rPr lang="en-US" dirty="0" smtClean="0"/>
              <a:t>They must follow all of the rules of good </a:t>
            </a:r>
            <a:br>
              <a:rPr lang="en-US" dirty="0" smtClean="0"/>
            </a:br>
            <a:r>
              <a:rPr lang="en-US" dirty="0" smtClean="0"/>
              <a:t>paper-based surveys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Surveys</a:t>
            </a:r>
            <a:br>
              <a:rPr lang="en-US" dirty="0" smtClean="0"/>
            </a:br>
            <a:r>
              <a:rPr lang="en-US" sz="3100" dirty="0" smtClean="0"/>
              <a:t>The Rules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you can control the quality of the data</a:t>
            </a:r>
          </a:p>
          <a:p>
            <a:pPr lvl="1"/>
            <a:r>
              <a:rPr lang="en-US" dirty="0" smtClean="0"/>
              <a:t>Have a way to know if the same person has responded twice</a:t>
            </a:r>
          </a:p>
          <a:p>
            <a:pPr lvl="1"/>
            <a:r>
              <a:rPr lang="en-US" dirty="0" smtClean="0"/>
              <a:t>Do not edit results online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08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400" y="838200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Qualtrics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341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last and most important rule that should never ever be violated…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3700" y="3157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dirty="0" smtClean="0"/>
              <a:t>Pilot Test, Including Analysis!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Language: Sentence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Do you agree that </a:t>
            </a:r>
            <a:r>
              <a:rPr lang="en-US" i="1" dirty="0" err="1" smtClean="0"/>
              <a:t>inservice</a:t>
            </a:r>
            <a:r>
              <a:rPr lang="en-US" i="1" dirty="0" smtClean="0"/>
              <a:t> training should focus on the standards and expectations stated in recent publications distributed by the Council of Chief State School Officers surrounding teacher evaluation related to advancement?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Gunning Fog—21.55</a:t>
            </a:r>
          </a:p>
          <a:p>
            <a:pPr marL="457200" lvl="1" indent="0">
              <a:buNone/>
            </a:pPr>
            <a:r>
              <a:rPr lang="en-US" dirty="0" err="1" smtClean="0"/>
              <a:t>Flesch</a:t>
            </a:r>
            <a:r>
              <a:rPr lang="en-US" dirty="0" smtClean="0"/>
              <a:t> Reading Ease—5.16</a:t>
            </a:r>
          </a:p>
        </p:txBody>
      </p:sp>
    </p:spTree>
    <p:extLst>
      <p:ext uri="{BB962C8B-B14F-4D97-AF65-F5344CB8AC3E}">
        <p14:creationId xmlns:p14="http://schemas.microsoft.com/office/powerpoint/2010/main" val="13925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</TotalTime>
  <Words>2747</Words>
  <Application>Microsoft Macintosh PowerPoint</Application>
  <PresentationFormat>On-screen Show (4:3)</PresentationFormat>
  <Paragraphs>489</Paragraphs>
  <Slides>88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Calibri</vt:lpstr>
      <vt:lpstr>Helvetica</vt:lpstr>
      <vt:lpstr>ＭＳ Ｐゴシック</vt:lpstr>
      <vt:lpstr>Times</vt:lpstr>
      <vt:lpstr>Wingdings</vt:lpstr>
      <vt:lpstr>ヒラギノ明朝 ProN W3</vt:lpstr>
      <vt:lpstr>ヒラギノ角ゴ ProN W3</vt:lpstr>
      <vt:lpstr>Arial</vt:lpstr>
      <vt:lpstr>Office Theme</vt:lpstr>
      <vt:lpstr>Designing Effective Surveys</vt:lpstr>
      <vt:lpstr>Where to Start</vt:lpstr>
      <vt:lpstr>When to Use Surveys</vt:lpstr>
      <vt:lpstr>When Not to Use Surveys</vt:lpstr>
      <vt:lpstr>Survey Research Gathering Self-Report Data</vt:lpstr>
      <vt:lpstr>All Questions are Biased</vt:lpstr>
      <vt:lpstr>Language</vt:lpstr>
      <vt:lpstr>Write the questions to the language level of the respondents</vt:lpstr>
      <vt:lpstr>Language: Sentence Complexity</vt:lpstr>
      <vt:lpstr>Language: Jargon and Uncommon Words</vt:lpstr>
      <vt:lpstr>Language: Ambiguous Terms</vt:lpstr>
      <vt:lpstr>Language: Double-Barreled Questions</vt:lpstr>
      <vt:lpstr>Language: The Word Not</vt:lpstr>
      <vt:lpstr>Language: Leading Questions</vt:lpstr>
      <vt:lpstr>Language: Norms and Intrusiveness</vt:lpstr>
      <vt:lpstr>Language</vt:lpstr>
      <vt:lpstr>Language</vt:lpstr>
      <vt:lpstr>All Questions are Biased</vt:lpstr>
      <vt:lpstr>Practice</vt:lpstr>
      <vt:lpstr>PowerPoint Presentation</vt:lpstr>
      <vt:lpstr>Survey Layout</vt:lpstr>
      <vt:lpstr>Design-Based Response Error</vt:lpstr>
      <vt:lpstr>Question Stems and Answers</vt:lpstr>
      <vt:lpstr>Question Stems and Answers</vt:lpstr>
      <vt:lpstr>Question Stems and Answers</vt:lpstr>
      <vt:lpstr>Question Stems and Answers</vt:lpstr>
      <vt:lpstr>Underlining</vt:lpstr>
      <vt:lpstr>Question Stems and Answers</vt:lpstr>
      <vt:lpstr>Question Stems and Answers</vt:lpstr>
      <vt:lpstr>Response Category Alignment</vt:lpstr>
      <vt:lpstr>Response Category Alignment</vt:lpstr>
      <vt:lpstr>Avoid Side by Side</vt:lpstr>
      <vt:lpstr>Question Order</vt:lpstr>
      <vt:lpstr>Order Effects—Cognitive</vt:lpstr>
      <vt:lpstr>Order Effects—Normative</vt:lpstr>
      <vt:lpstr>Survey Layout</vt:lpstr>
      <vt:lpstr>Read Survey Bias</vt:lpstr>
      <vt:lpstr>Practice</vt:lpstr>
      <vt:lpstr>Quantitative Surveys</vt:lpstr>
      <vt:lpstr>Quantitative or Qualitative</vt:lpstr>
      <vt:lpstr>Response Categories</vt:lpstr>
      <vt:lpstr>Exhaustive and Mutually Exclusive</vt:lpstr>
      <vt:lpstr>Response Categories</vt:lpstr>
      <vt:lpstr>Survey Content</vt:lpstr>
      <vt:lpstr>Quantifying Responses</vt:lpstr>
      <vt:lpstr>Survey Analysis Types</vt:lpstr>
      <vt:lpstr>Quantifying Opinions</vt:lpstr>
      <vt:lpstr>Quantifying Opinions</vt:lpstr>
      <vt:lpstr>PowerPoint Presentation</vt:lpstr>
      <vt:lpstr>PowerPoint Presentation</vt:lpstr>
      <vt:lpstr>PowerPoint Presentation</vt:lpstr>
      <vt:lpstr>Quantitative Survey Research (Turning perceptions into numbers)</vt:lpstr>
      <vt:lpstr>Index</vt:lpstr>
      <vt:lpstr>Index</vt:lpstr>
      <vt:lpstr>Index</vt:lpstr>
      <vt:lpstr>Self-Coding Index</vt:lpstr>
      <vt:lpstr>Scales</vt:lpstr>
      <vt:lpstr>PowerPoint Presentation</vt:lpstr>
      <vt:lpstr>PowerPoint Presentation</vt:lpstr>
      <vt:lpstr>PowerPoint Presentation</vt:lpstr>
      <vt:lpstr>Please select the category which best represents your family income.</vt:lpstr>
      <vt:lpstr>Semantic Differential</vt:lpstr>
      <vt:lpstr> Coffee Preferences</vt:lpstr>
      <vt:lpstr>Semantic Differential  (forced choice)</vt:lpstr>
      <vt:lpstr>PowerPoint Presentation</vt:lpstr>
      <vt:lpstr>PowerPoint Presentation</vt:lpstr>
      <vt:lpstr>Likert Scales</vt:lpstr>
      <vt:lpstr>PowerPoint Presentation</vt:lpstr>
      <vt:lpstr>Analyzing Likert Data</vt:lpstr>
      <vt:lpstr>Likert-Type Responses</vt:lpstr>
      <vt:lpstr>Testing Interval Design</vt:lpstr>
      <vt:lpstr>Design for Analysis</vt:lpstr>
      <vt:lpstr>Steps of Survey Design</vt:lpstr>
      <vt:lpstr>Question Design</vt:lpstr>
      <vt:lpstr>Instrument Design</vt:lpstr>
      <vt:lpstr>A Few More Thoughts About  Question Design</vt:lpstr>
      <vt:lpstr>Face Validity</vt:lpstr>
      <vt:lpstr>PowerPoint Presentation</vt:lpstr>
      <vt:lpstr>PowerPoint Presentation</vt:lpstr>
      <vt:lpstr>Administering Surveys</vt:lpstr>
      <vt:lpstr>Web-Based Surveys</vt:lpstr>
      <vt:lpstr>Web-Based Surveys The Rules</vt:lpstr>
      <vt:lpstr>Web-Based Surveys The Rules</vt:lpstr>
      <vt:lpstr>Web-Based Surveys The Rules</vt:lpstr>
      <vt:lpstr>Web-Based Surveys The Rules</vt:lpstr>
      <vt:lpstr>Web-Based Surveys The Rules</vt:lpstr>
      <vt:lpstr>PowerPoint Presentation</vt:lpstr>
      <vt:lpstr>The last and most important rule that should never ever be violated…</vt:lpstr>
    </vt:vector>
  </TitlesOfParts>
  <Manager/>
  <Company>University of Portland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Effective Surveys</dc:title>
  <dc:subject/>
  <dc:creator>Jim Carroll</dc:creator>
  <cp:keywords/>
  <dc:description/>
  <cp:lastModifiedBy>James Carroll</cp:lastModifiedBy>
  <cp:revision>115</cp:revision>
  <dcterms:created xsi:type="dcterms:W3CDTF">2012-10-22T17:04:49Z</dcterms:created>
  <dcterms:modified xsi:type="dcterms:W3CDTF">2018-03-19T16:50:12Z</dcterms:modified>
  <cp:category/>
</cp:coreProperties>
</file>